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0" r:id="rId2"/>
    <p:sldMasterId id="2147483696" r:id="rId3"/>
  </p:sldMasterIdLst>
  <p:notesMasterIdLst>
    <p:notesMasterId r:id="rId21"/>
  </p:notesMasterIdLst>
  <p:handoutMasterIdLst>
    <p:handoutMasterId r:id="rId22"/>
  </p:handoutMasterIdLst>
  <p:sldIdLst>
    <p:sldId id="377" r:id="rId4"/>
    <p:sldId id="286" r:id="rId5"/>
    <p:sldId id="258" r:id="rId6"/>
    <p:sldId id="261" r:id="rId7"/>
    <p:sldId id="264" r:id="rId8"/>
    <p:sldId id="265" r:id="rId9"/>
    <p:sldId id="412" r:id="rId10"/>
    <p:sldId id="426" r:id="rId11"/>
    <p:sldId id="411" r:id="rId12"/>
    <p:sldId id="425" r:id="rId13"/>
    <p:sldId id="427" r:id="rId14"/>
    <p:sldId id="271" r:id="rId15"/>
    <p:sldId id="428" r:id="rId16"/>
    <p:sldId id="365" r:id="rId17"/>
    <p:sldId id="415" r:id="rId18"/>
    <p:sldId id="413" r:id="rId19"/>
    <p:sldId id="424" r:id="rId20"/>
  </p:sldIdLst>
  <p:sldSz cx="9144000" cy="6858000" type="screen4x3"/>
  <p:notesSz cx="9947275"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ECC1A5B8-B4B2-4846-985A-48BE6D5E2F23}">
          <p14:sldIdLst>
            <p14:sldId id="377"/>
            <p14:sldId id="286"/>
          </p14:sldIdLst>
        </p14:section>
        <p14:section name="Sunum İçerik - index" id="{7FB57D28-8BAC-4008-8A2C-6D8597C52D65}">
          <p14:sldIdLst>
            <p14:sldId id="258"/>
            <p14:sldId id="261"/>
            <p14:sldId id="264"/>
            <p14:sldId id="265"/>
            <p14:sldId id="412"/>
            <p14:sldId id="426"/>
            <p14:sldId id="411"/>
            <p14:sldId id="425"/>
            <p14:sldId id="427"/>
            <p14:sldId id="271"/>
            <p14:sldId id="428"/>
            <p14:sldId id="365"/>
            <p14:sldId id="415"/>
            <p14:sldId id="413"/>
            <p14:sldId id="4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0" autoAdjust="0"/>
    <p:restoredTop sz="98934" autoAdjust="0"/>
  </p:normalViewPr>
  <p:slideViewPr>
    <p:cSldViewPr>
      <p:cViewPr varScale="1">
        <p:scale>
          <a:sx n="74" d="100"/>
          <a:sy n="74" d="100"/>
        </p:scale>
        <p:origin x="14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310949" cy="343514"/>
          </a:xfrm>
          <a:prstGeom prst="rect">
            <a:avLst/>
          </a:prstGeom>
        </p:spPr>
        <p:txBody>
          <a:bodyPr vert="horz" lIns="88645" tIns="44322" rIns="88645" bIns="44322" rtlCol="0"/>
          <a:lstStyle>
            <a:lvl1pPr algn="l">
              <a:defRPr sz="1200"/>
            </a:lvl1pPr>
          </a:lstStyle>
          <a:p>
            <a:endParaRPr lang="tr-TR"/>
          </a:p>
        </p:txBody>
      </p:sp>
      <p:sp>
        <p:nvSpPr>
          <p:cNvPr id="3" name="2 Veri Yer Tutucusu"/>
          <p:cNvSpPr>
            <a:spLocks noGrp="1"/>
          </p:cNvSpPr>
          <p:nvPr>
            <p:ph type="dt" sz="quarter" idx="1"/>
          </p:nvPr>
        </p:nvSpPr>
        <p:spPr>
          <a:xfrm>
            <a:off x="5634784" y="0"/>
            <a:ext cx="4310949" cy="343514"/>
          </a:xfrm>
          <a:prstGeom prst="rect">
            <a:avLst/>
          </a:prstGeom>
        </p:spPr>
        <p:txBody>
          <a:bodyPr vert="horz" lIns="88645" tIns="44322" rIns="88645" bIns="44322" rtlCol="0"/>
          <a:lstStyle>
            <a:lvl1pPr algn="r">
              <a:defRPr sz="1200"/>
            </a:lvl1pPr>
          </a:lstStyle>
          <a:p>
            <a:fld id="{485E8BE3-6898-4CD5-A0D6-997D29D5D13C}" type="datetimeFigureOut">
              <a:rPr lang="tr-TR" smtClean="0"/>
              <a:pPr/>
              <a:t>07.10.2024</a:t>
            </a:fld>
            <a:endParaRPr lang="tr-TR"/>
          </a:p>
        </p:txBody>
      </p:sp>
      <p:sp>
        <p:nvSpPr>
          <p:cNvPr id="4" name="3 Altbilgi Yer Tutucusu"/>
          <p:cNvSpPr>
            <a:spLocks noGrp="1"/>
          </p:cNvSpPr>
          <p:nvPr>
            <p:ph type="ftr" sz="quarter" idx="2"/>
          </p:nvPr>
        </p:nvSpPr>
        <p:spPr>
          <a:xfrm>
            <a:off x="0" y="6514487"/>
            <a:ext cx="4310949" cy="341980"/>
          </a:xfrm>
          <a:prstGeom prst="rect">
            <a:avLst/>
          </a:prstGeom>
        </p:spPr>
        <p:txBody>
          <a:bodyPr vert="horz" lIns="88645" tIns="44322" rIns="88645" bIns="44322" rtlCol="0" anchor="b"/>
          <a:lstStyle>
            <a:lvl1pPr algn="l">
              <a:defRPr sz="1200"/>
            </a:lvl1pPr>
          </a:lstStyle>
          <a:p>
            <a:endParaRPr lang="tr-TR"/>
          </a:p>
        </p:txBody>
      </p:sp>
      <p:sp>
        <p:nvSpPr>
          <p:cNvPr id="5" name="4 Slayt Numarası Yer Tutucusu"/>
          <p:cNvSpPr>
            <a:spLocks noGrp="1"/>
          </p:cNvSpPr>
          <p:nvPr>
            <p:ph type="sldNum" sz="quarter" idx="3"/>
          </p:nvPr>
        </p:nvSpPr>
        <p:spPr>
          <a:xfrm>
            <a:off x="5634784" y="6514487"/>
            <a:ext cx="4310949" cy="341980"/>
          </a:xfrm>
          <a:prstGeom prst="rect">
            <a:avLst/>
          </a:prstGeom>
        </p:spPr>
        <p:txBody>
          <a:bodyPr vert="horz" lIns="88645" tIns="44322" rIns="88645" bIns="44322" rtlCol="0" anchor="b"/>
          <a:lstStyle>
            <a:lvl1pPr algn="r">
              <a:defRPr sz="1200"/>
            </a:lvl1pPr>
          </a:lstStyle>
          <a:p>
            <a:fld id="{B085645B-5F7A-4680-9433-EC829BC4DB6D}" type="slidenum">
              <a:rPr lang="tr-TR" smtClean="0"/>
              <a:pPr/>
              <a:t>‹#›</a:t>
            </a:fld>
            <a:endParaRPr lang="tr-TR"/>
          </a:p>
        </p:txBody>
      </p:sp>
    </p:spTree>
    <p:extLst>
      <p:ext uri="{BB962C8B-B14F-4D97-AF65-F5344CB8AC3E}">
        <p14:creationId xmlns:p14="http://schemas.microsoft.com/office/powerpoint/2010/main" val="365759166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310783" cy="342528"/>
          </a:xfrm>
          <a:prstGeom prst="rect">
            <a:avLst/>
          </a:prstGeom>
        </p:spPr>
        <p:txBody>
          <a:bodyPr vert="horz" lIns="88645" tIns="44322" rIns="88645" bIns="44322" rtlCol="0"/>
          <a:lstStyle>
            <a:lvl1pPr algn="l">
              <a:defRPr sz="1200"/>
            </a:lvl1pPr>
          </a:lstStyle>
          <a:p>
            <a:endParaRPr lang="tr-TR"/>
          </a:p>
        </p:txBody>
      </p:sp>
      <p:sp>
        <p:nvSpPr>
          <p:cNvPr id="3" name="Veri Yer Tutucusu 2"/>
          <p:cNvSpPr>
            <a:spLocks noGrp="1"/>
          </p:cNvSpPr>
          <p:nvPr>
            <p:ph type="dt" idx="1"/>
          </p:nvPr>
        </p:nvSpPr>
        <p:spPr>
          <a:xfrm>
            <a:off x="5634270" y="0"/>
            <a:ext cx="4310783" cy="342528"/>
          </a:xfrm>
          <a:prstGeom prst="rect">
            <a:avLst/>
          </a:prstGeom>
        </p:spPr>
        <p:txBody>
          <a:bodyPr vert="horz" lIns="88645" tIns="44322" rIns="88645" bIns="44322" rtlCol="0"/>
          <a:lstStyle>
            <a:lvl1pPr algn="r">
              <a:defRPr sz="1200"/>
            </a:lvl1pPr>
          </a:lstStyle>
          <a:p>
            <a:fld id="{6B7A6347-1860-48BE-A72E-C4887E2CB1FC}" type="datetimeFigureOut">
              <a:rPr lang="tr-TR" smtClean="0"/>
              <a:pPr/>
              <a:t>07.10.2024</a:t>
            </a:fld>
            <a:endParaRPr lang="tr-TR"/>
          </a:p>
        </p:txBody>
      </p:sp>
      <p:sp>
        <p:nvSpPr>
          <p:cNvPr id="4" name="Slayt Görüntüsü Yer Tutucusu 3"/>
          <p:cNvSpPr>
            <a:spLocks noGrp="1" noRot="1" noChangeAspect="1"/>
          </p:cNvSpPr>
          <p:nvPr>
            <p:ph type="sldImg" idx="2"/>
          </p:nvPr>
        </p:nvSpPr>
        <p:spPr>
          <a:xfrm>
            <a:off x="3260725" y="515938"/>
            <a:ext cx="3425825" cy="2570162"/>
          </a:xfrm>
          <a:prstGeom prst="rect">
            <a:avLst/>
          </a:prstGeom>
          <a:noFill/>
          <a:ln w="12700">
            <a:solidFill>
              <a:prstClr val="black"/>
            </a:solidFill>
          </a:ln>
        </p:spPr>
        <p:txBody>
          <a:bodyPr vert="horz" lIns="88645" tIns="44322" rIns="88645" bIns="44322" rtlCol="0" anchor="ctr"/>
          <a:lstStyle/>
          <a:p>
            <a:endParaRPr lang="tr-TR"/>
          </a:p>
        </p:txBody>
      </p:sp>
      <p:sp>
        <p:nvSpPr>
          <p:cNvPr id="5" name="Not Yer Tutucusu 4"/>
          <p:cNvSpPr>
            <a:spLocks noGrp="1"/>
          </p:cNvSpPr>
          <p:nvPr>
            <p:ph type="body" sz="quarter" idx="3"/>
          </p:nvPr>
        </p:nvSpPr>
        <p:spPr>
          <a:xfrm>
            <a:off x="994284" y="3257203"/>
            <a:ext cx="7958710" cy="3085941"/>
          </a:xfrm>
          <a:prstGeom prst="rect">
            <a:avLst/>
          </a:prstGeom>
        </p:spPr>
        <p:txBody>
          <a:bodyPr vert="horz" lIns="88645" tIns="44322" rIns="88645" bIns="44322"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6514409"/>
            <a:ext cx="4310783" cy="342528"/>
          </a:xfrm>
          <a:prstGeom prst="rect">
            <a:avLst/>
          </a:prstGeom>
        </p:spPr>
        <p:txBody>
          <a:bodyPr vert="horz" lIns="88645" tIns="44322" rIns="88645" bIns="44322" rtlCol="0" anchor="b"/>
          <a:lstStyle>
            <a:lvl1pPr algn="l">
              <a:defRPr sz="1200"/>
            </a:lvl1pPr>
          </a:lstStyle>
          <a:p>
            <a:endParaRPr lang="tr-TR"/>
          </a:p>
        </p:txBody>
      </p:sp>
      <p:sp>
        <p:nvSpPr>
          <p:cNvPr id="7" name="Slayt Numarası Yer Tutucusu 6"/>
          <p:cNvSpPr>
            <a:spLocks noGrp="1"/>
          </p:cNvSpPr>
          <p:nvPr>
            <p:ph type="sldNum" sz="quarter" idx="5"/>
          </p:nvPr>
        </p:nvSpPr>
        <p:spPr>
          <a:xfrm>
            <a:off x="5634270" y="6514409"/>
            <a:ext cx="4310783" cy="342528"/>
          </a:xfrm>
          <a:prstGeom prst="rect">
            <a:avLst/>
          </a:prstGeom>
        </p:spPr>
        <p:txBody>
          <a:bodyPr vert="horz" lIns="88645" tIns="44322" rIns="88645" bIns="44322" rtlCol="0" anchor="b"/>
          <a:lstStyle>
            <a:lvl1pPr algn="r">
              <a:defRPr sz="1200"/>
            </a:lvl1pPr>
          </a:lstStyle>
          <a:p>
            <a:fld id="{CFEA5EBE-C6B0-48D9-B727-74167205C840}" type="slidenum">
              <a:rPr lang="tr-TR" smtClean="0"/>
              <a:pPr/>
              <a:t>‹#›</a:t>
            </a:fld>
            <a:endParaRPr lang="tr-TR"/>
          </a:p>
        </p:txBody>
      </p:sp>
    </p:spTree>
    <p:extLst>
      <p:ext uri="{BB962C8B-B14F-4D97-AF65-F5344CB8AC3E}">
        <p14:creationId xmlns:p14="http://schemas.microsoft.com/office/powerpoint/2010/main" val="300896807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5" name="4 Altbilgi Yer Tutucusu"/>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72863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Altbilgi Yer Tutucusu"/>
          <p:cNvSpPr>
            <a:spLocks noGrp="1"/>
          </p:cNvSpPr>
          <p:nvPr>
            <p:ph type="ftr" sz="quarter" idx="10"/>
          </p:nvPr>
        </p:nvSpPr>
        <p:spPr/>
        <p:txBody>
          <a:bodyPr/>
          <a:lstStyle/>
          <a:p>
            <a:endParaRPr lang="tr-TR"/>
          </a:p>
        </p:txBody>
      </p:sp>
    </p:spTree>
    <p:extLst>
      <p:ext uri="{BB962C8B-B14F-4D97-AF65-F5344CB8AC3E}">
        <p14:creationId xmlns:p14="http://schemas.microsoft.com/office/powerpoint/2010/main" val="16546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7"/>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8E0F435-819A-4CE2-9783-A8C51AA43698}" type="datetime1">
              <a:rPr lang="tr-TR" smtClean="0"/>
              <a:pPr/>
              <a:t>07.10.2024</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263553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3CD4C71-0BB2-4B66-82B2-A357A7CEE4CA}" type="datetime1">
              <a:rPr lang="tr-TR" smtClean="0"/>
              <a:pPr/>
              <a:t>07.10.2024</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262798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915B31-9186-4681-A972-C00C82BFF15C}" type="datetime1">
              <a:rPr lang="tr-TR" smtClean="0"/>
              <a:pPr/>
              <a:t>07.10.2024</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340761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0AD72C8-82F8-4F25-90B8-03C3D01051E6}" type="datetime1">
              <a:rPr lang="tr-TR" smtClean="0"/>
              <a:pPr/>
              <a:t>07.10.2024</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765864-2E5E-4748-9DA0-EB10BCC07654}" type="datetime1">
              <a:rPr lang="tr-TR" smtClean="0"/>
              <a:pPr/>
              <a:t>07.10.2024</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DC53C66-D3C7-434F-BCD3-09AA16BD1988}" type="datetime1">
              <a:rPr lang="tr-TR" smtClean="0"/>
              <a:pPr/>
              <a:t>07.10.2024</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D0D3330-EFCE-4603-9753-999F24BAB3B3}" type="datetime1">
              <a:rPr lang="tr-TR" smtClean="0"/>
              <a:pPr/>
              <a:t>07.10.2024</a:t>
            </a:fld>
            <a:endParaRPr lang="tr-TR"/>
          </a:p>
        </p:txBody>
      </p:sp>
      <p:sp>
        <p:nvSpPr>
          <p:cNvPr id="6" name="5 Altbilgi Yer Tutucusu"/>
          <p:cNvSpPr>
            <a:spLocks noGrp="1"/>
          </p:cNvSpPr>
          <p:nvPr>
            <p:ph type="ftr" sz="quarter" idx="11"/>
          </p:nvPr>
        </p:nvSpPr>
        <p:spPr/>
        <p:txBody>
          <a:bodyPr/>
          <a:lstStyle/>
          <a:p>
            <a:r>
              <a:rPr lang="tr-TR" smtClean="0"/>
              <a:t>TSO Eğitim Vakfı İO</a:t>
            </a:r>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E30C1FE-039B-4788-A726-9FF4AA7D0EC0}" type="datetime1">
              <a:rPr lang="tr-TR" smtClean="0"/>
              <a:pPr/>
              <a:t>07.10.2024</a:t>
            </a:fld>
            <a:endParaRPr lang="tr-TR"/>
          </a:p>
        </p:txBody>
      </p:sp>
      <p:sp>
        <p:nvSpPr>
          <p:cNvPr id="8" name="7 Altbilgi Yer Tutucusu"/>
          <p:cNvSpPr>
            <a:spLocks noGrp="1"/>
          </p:cNvSpPr>
          <p:nvPr>
            <p:ph type="ftr" sz="quarter" idx="11"/>
          </p:nvPr>
        </p:nvSpPr>
        <p:spPr/>
        <p:txBody>
          <a:bodyPr/>
          <a:lstStyle/>
          <a:p>
            <a:r>
              <a:rPr lang="tr-TR" smtClean="0"/>
              <a:t>TSO Eğitim Vakfı İO</a:t>
            </a:r>
            <a:endParaRPr lang="tr-TR"/>
          </a:p>
        </p:txBody>
      </p:sp>
      <p:sp>
        <p:nvSpPr>
          <p:cNvPr id="9" name="8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D88BD49-8131-418E-9918-F3A8414E2150}" type="datetime1">
              <a:rPr lang="tr-TR" smtClean="0"/>
              <a:pPr/>
              <a:t>07.10.2024</a:t>
            </a:fld>
            <a:endParaRPr lang="tr-TR"/>
          </a:p>
        </p:txBody>
      </p:sp>
      <p:sp>
        <p:nvSpPr>
          <p:cNvPr id="4" name="3 Altbilgi Yer Tutucusu"/>
          <p:cNvSpPr>
            <a:spLocks noGrp="1"/>
          </p:cNvSpPr>
          <p:nvPr>
            <p:ph type="ftr" sz="quarter" idx="11"/>
          </p:nvPr>
        </p:nvSpPr>
        <p:spPr/>
        <p:txBody>
          <a:bodyPr/>
          <a:lstStyle/>
          <a:p>
            <a:r>
              <a:rPr lang="tr-TR" smtClean="0"/>
              <a:t>TSO Eğitim Vakfı İO</a:t>
            </a:r>
            <a:endParaRPr lang="tr-TR"/>
          </a:p>
        </p:txBody>
      </p:sp>
      <p:sp>
        <p:nvSpPr>
          <p:cNvPr id="5" name="4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C534051-A5B9-4DDE-957A-4B8BBFAE2A0F}" type="datetime1">
              <a:rPr lang="tr-TR" smtClean="0"/>
              <a:pPr/>
              <a:t>07.10.2024</a:t>
            </a:fld>
            <a:endParaRPr lang="tr-TR"/>
          </a:p>
        </p:txBody>
      </p:sp>
      <p:sp>
        <p:nvSpPr>
          <p:cNvPr id="3" name="2 Altbilgi Yer Tutucusu"/>
          <p:cNvSpPr>
            <a:spLocks noGrp="1"/>
          </p:cNvSpPr>
          <p:nvPr>
            <p:ph type="ftr" sz="quarter" idx="11"/>
          </p:nvPr>
        </p:nvSpPr>
        <p:spPr/>
        <p:txBody>
          <a:bodyPr/>
          <a:lstStyle/>
          <a:p>
            <a:r>
              <a:rPr lang="tr-TR" smtClean="0"/>
              <a:t>TSO Eğitim Vakfı İO</a:t>
            </a:r>
            <a:endParaRPr lang="tr-TR"/>
          </a:p>
        </p:txBody>
      </p:sp>
      <p:sp>
        <p:nvSpPr>
          <p:cNvPr id="4" name="3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4016EAD-98EA-4F14-BE69-44DE3C405AF8}" type="datetime1">
              <a:rPr lang="tr-TR" smtClean="0"/>
              <a:pPr/>
              <a:t>07.10.2024</a:t>
            </a:fld>
            <a:endParaRPr lang="tr-TR"/>
          </a:p>
        </p:txBody>
      </p:sp>
      <p:sp>
        <p:nvSpPr>
          <p:cNvPr id="6" name="5 Altbilgi Yer Tutucusu"/>
          <p:cNvSpPr>
            <a:spLocks noGrp="1"/>
          </p:cNvSpPr>
          <p:nvPr>
            <p:ph type="ftr" sz="quarter" idx="11"/>
          </p:nvPr>
        </p:nvSpPr>
        <p:spPr/>
        <p:txBody>
          <a:bodyPr/>
          <a:lstStyle/>
          <a:p>
            <a:r>
              <a:rPr lang="tr-TR" smtClean="0"/>
              <a:t>TSO Eğitim Vakfı İO</a:t>
            </a:r>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E9FF39-5C5B-4640-A0C2-C4CC3156C6D5}" type="datetime1">
              <a:rPr lang="tr-TR" smtClean="0"/>
              <a:pPr/>
              <a:t>07.10.2024</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2857490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8479696-CC93-46A9-8345-7AE35B883F86}" type="datetime1">
              <a:rPr lang="tr-TR" smtClean="0"/>
              <a:pPr/>
              <a:t>07.10.2024</a:t>
            </a:fld>
            <a:endParaRPr lang="tr-TR"/>
          </a:p>
        </p:txBody>
      </p:sp>
      <p:sp>
        <p:nvSpPr>
          <p:cNvPr id="6" name="5 Altbilgi Yer Tutucusu"/>
          <p:cNvSpPr>
            <a:spLocks noGrp="1"/>
          </p:cNvSpPr>
          <p:nvPr>
            <p:ph type="ftr" sz="quarter" idx="11"/>
          </p:nvPr>
        </p:nvSpPr>
        <p:spPr/>
        <p:txBody>
          <a:bodyPr/>
          <a:lstStyle/>
          <a:p>
            <a:r>
              <a:rPr lang="tr-TR" smtClean="0"/>
              <a:t>TSO Eğitim Vakfı İO</a:t>
            </a:r>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316079E-28D7-4E5C-93F2-D4F361BDE979}" type="datetime1">
              <a:rPr lang="tr-TR" smtClean="0"/>
              <a:pPr/>
              <a:t>07.10.2024</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A857378-72C2-4E01-A527-EFF1CC8E257A}" type="datetime1">
              <a:rPr lang="tr-TR" smtClean="0"/>
              <a:pPr/>
              <a:t>07.10.2024</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213" name="Picture 21" descr="stuff"/>
          <p:cNvPicPr>
            <a:picLocks noChangeAspect="1" noChangeArrowheads="1"/>
          </p:cNvPicPr>
          <p:nvPr/>
        </p:nvPicPr>
        <p:blipFill>
          <a:blip r:embed="rId2" cstate="print"/>
          <a:srcRect/>
          <a:stretch>
            <a:fillRect/>
          </a:stretch>
        </p:blipFill>
        <p:spPr bwMode="auto">
          <a:xfrm>
            <a:off x="0" y="0"/>
            <a:ext cx="9144000" cy="5129213"/>
          </a:xfrm>
          <a:prstGeom prst="rect">
            <a:avLst/>
          </a:prstGeom>
          <a:noFill/>
        </p:spPr>
      </p:pic>
      <p:sp>
        <p:nvSpPr>
          <p:cNvPr id="8212" name="Rectangle 20"/>
          <p:cNvSpPr>
            <a:spLocks noChangeArrowheads="1"/>
          </p:cNvSpPr>
          <p:nvPr/>
        </p:nvSpPr>
        <p:spPr bwMode="auto">
          <a:xfrm>
            <a:off x="0" y="6613525"/>
            <a:ext cx="9144000" cy="244475"/>
          </a:xfrm>
          <a:prstGeom prst="rect">
            <a:avLst/>
          </a:prstGeom>
          <a:solidFill>
            <a:srgbClr val="003366"/>
          </a:solidFill>
          <a:ln w="9525" algn="ctr">
            <a:noFill/>
            <a:miter lim="800000"/>
            <a:headEnd/>
            <a:tailEnd/>
          </a:ln>
          <a:effectLst/>
        </p:spPr>
        <p:txBody>
          <a:bodyPr>
            <a:spAutoFit/>
          </a:bodyPr>
          <a:lstStyle/>
          <a:p>
            <a:r>
              <a:rPr lang="en-US"/>
              <a:t>www.company.com</a:t>
            </a:r>
            <a:endParaRPr lang="fr-FR"/>
          </a:p>
        </p:txBody>
      </p:sp>
      <p:sp>
        <p:nvSpPr>
          <p:cNvPr id="8198" name="Rectangle 6"/>
          <p:cNvSpPr>
            <a:spLocks noGrp="1" noChangeArrowheads="1"/>
          </p:cNvSpPr>
          <p:nvPr>
            <p:ph type="subTitle" idx="1"/>
          </p:nvPr>
        </p:nvSpPr>
        <p:spPr>
          <a:xfrm>
            <a:off x="3429000" y="5029200"/>
            <a:ext cx="5715000" cy="609600"/>
          </a:xfrm>
        </p:spPr>
        <p:txBody>
          <a:bodyPr/>
          <a:lstStyle>
            <a:lvl1pPr marL="0" indent="0" algn="ctr">
              <a:buFontTx/>
              <a:buNone/>
              <a:defRPr sz="2000">
                <a:solidFill>
                  <a:schemeClr val="bg1"/>
                </a:solidFill>
              </a:defRPr>
            </a:lvl1pPr>
          </a:lstStyle>
          <a:p>
            <a:r>
              <a:rPr lang="tr-TR" smtClean="0"/>
              <a:t>Asıl alt başlık stilini düzenlemek için tıklatın</a:t>
            </a:r>
            <a:endParaRPr lang="en-US"/>
          </a:p>
        </p:txBody>
      </p:sp>
      <p:sp>
        <p:nvSpPr>
          <p:cNvPr id="8197" name="Rectangle 5"/>
          <p:cNvSpPr>
            <a:spLocks noGrp="1" noChangeArrowheads="1"/>
          </p:cNvSpPr>
          <p:nvPr>
            <p:ph type="ctrTitle"/>
          </p:nvPr>
        </p:nvSpPr>
        <p:spPr>
          <a:xfrm>
            <a:off x="3429000" y="3581400"/>
            <a:ext cx="5715000" cy="1470025"/>
          </a:xfrm>
          <a:solidFill>
            <a:schemeClr val="bg1"/>
          </a:solidFill>
          <a:ln algn="ctr"/>
        </p:spPr>
        <p:txBody>
          <a:bodyPr lIns="91440" anchor="t"/>
          <a:lstStyle>
            <a:lvl1pPr algn="ctr">
              <a:spcBef>
                <a:spcPct val="20000"/>
              </a:spcBef>
              <a:defRPr sz="4000" b="1">
                <a:solidFill>
                  <a:srgbClr val="FCAB1A"/>
                </a:solidFill>
                <a:latin typeface="Verdana" pitchFamily="34" charset="0"/>
              </a:defRPr>
            </a:lvl1pPr>
          </a:lstStyle>
          <a:p>
            <a:r>
              <a:rPr lang="tr-TR" smtClean="0"/>
              <a:t>Asıl başlık stili için tıklatın</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6A6EB27-3E82-4326-933F-346A4064630F}" type="datetime1">
              <a:rPr lang="tr-TR" smtClean="0"/>
              <a:pPr/>
              <a:t>07.10.2024</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2451024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15200" y="1400175"/>
            <a:ext cx="1828800" cy="47720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828800" y="1400175"/>
            <a:ext cx="5334000" cy="47720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1400175"/>
            <a:ext cx="7315200" cy="581025"/>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1828800" y="2133600"/>
            <a:ext cx="7162800" cy="4038600"/>
          </a:xfrm>
        </p:spPr>
        <p:txBody>
          <a:bodyPr/>
          <a:lstStyle/>
          <a:p>
            <a:r>
              <a:rPr lang="tr-TR" smtClean="0"/>
              <a:t>Grafik eklemek için simgeyi tıklatın</a:t>
            </a:r>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1400175"/>
            <a:ext cx="7315200" cy="581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828800" y="2133600"/>
            <a:ext cx="35052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86400" y="2133600"/>
            <a:ext cx="35052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AD7211C-C42D-424F-8297-C625D5C61217}" type="datetime1">
              <a:rPr lang="tr-TR" smtClean="0"/>
              <a:pPr/>
              <a:t>07.10.2024</a:t>
            </a:fld>
            <a:endParaRPr lang="tr-TR"/>
          </a:p>
        </p:txBody>
      </p:sp>
      <p:sp>
        <p:nvSpPr>
          <p:cNvPr id="6" name="Altbilgi Yer Tutucusu 5"/>
          <p:cNvSpPr>
            <a:spLocks noGrp="1"/>
          </p:cNvSpPr>
          <p:nvPr>
            <p:ph type="ftr" sz="quarter" idx="11"/>
          </p:nvPr>
        </p:nvSpPr>
        <p:spPr/>
        <p:txBody>
          <a:bodyPr/>
          <a:lstStyle/>
          <a:p>
            <a:r>
              <a:rPr lang="tr-TR" smtClean="0"/>
              <a:t>TSO Eğitim Vakfı İO</a:t>
            </a:r>
            <a:endParaRPr lang="tr-TR"/>
          </a:p>
        </p:txBody>
      </p:sp>
      <p:sp>
        <p:nvSpPr>
          <p:cNvPr id="7" name="Slayt Numarası Yer Tutucusu 6"/>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122419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EC21199-29B5-4A47-8CF3-3BFE2FD585F4}" type="datetime1">
              <a:rPr lang="tr-TR" smtClean="0"/>
              <a:pPr/>
              <a:t>07.10.2024</a:t>
            </a:fld>
            <a:endParaRPr lang="tr-TR"/>
          </a:p>
        </p:txBody>
      </p:sp>
      <p:sp>
        <p:nvSpPr>
          <p:cNvPr id="8" name="Altbilgi Yer Tutucusu 7"/>
          <p:cNvSpPr>
            <a:spLocks noGrp="1"/>
          </p:cNvSpPr>
          <p:nvPr>
            <p:ph type="ftr" sz="quarter" idx="11"/>
          </p:nvPr>
        </p:nvSpPr>
        <p:spPr/>
        <p:txBody>
          <a:bodyPr/>
          <a:lstStyle/>
          <a:p>
            <a:r>
              <a:rPr lang="tr-TR" smtClean="0"/>
              <a:t>TSO Eğitim Vakfı İO</a:t>
            </a:r>
            <a:endParaRPr lang="tr-TR"/>
          </a:p>
        </p:txBody>
      </p:sp>
      <p:sp>
        <p:nvSpPr>
          <p:cNvPr id="9" name="Slayt Numarası Yer Tutucusu 8"/>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330561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0459C3-6CB9-4664-8F2F-3FFECC39167A}" type="datetime1">
              <a:rPr lang="tr-TR" smtClean="0"/>
              <a:pPr/>
              <a:t>07.10.2024</a:t>
            </a:fld>
            <a:endParaRPr lang="tr-TR"/>
          </a:p>
        </p:txBody>
      </p:sp>
      <p:sp>
        <p:nvSpPr>
          <p:cNvPr id="4" name="Altbilgi Yer Tutucusu 3"/>
          <p:cNvSpPr>
            <a:spLocks noGrp="1"/>
          </p:cNvSpPr>
          <p:nvPr>
            <p:ph type="ftr" sz="quarter" idx="11"/>
          </p:nvPr>
        </p:nvSpPr>
        <p:spPr/>
        <p:txBody>
          <a:bodyPr/>
          <a:lstStyle/>
          <a:p>
            <a:r>
              <a:rPr lang="tr-TR" smtClean="0"/>
              <a:t>TSO Eğitim Vakfı İO</a:t>
            </a:r>
            <a:endParaRPr lang="tr-TR"/>
          </a:p>
        </p:txBody>
      </p:sp>
      <p:sp>
        <p:nvSpPr>
          <p:cNvPr id="5" name="Slayt Numarası Yer Tutucusu 4"/>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3702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444CA8-A31B-4D03-AEA4-259B4F22AF93}" type="datetime1">
              <a:rPr lang="tr-TR" smtClean="0"/>
              <a:pPr/>
              <a:t>07.10.2024</a:t>
            </a:fld>
            <a:endParaRPr lang="tr-TR"/>
          </a:p>
        </p:txBody>
      </p:sp>
      <p:sp>
        <p:nvSpPr>
          <p:cNvPr id="3" name="Altbilgi Yer Tutucusu 2"/>
          <p:cNvSpPr>
            <a:spLocks noGrp="1"/>
          </p:cNvSpPr>
          <p:nvPr>
            <p:ph type="ftr" sz="quarter" idx="11"/>
          </p:nvPr>
        </p:nvSpPr>
        <p:spPr/>
        <p:txBody>
          <a:bodyPr/>
          <a:lstStyle/>
          <a:p>
            <a:r>
              <a:rPr lang="tr-TR" smtClean="0"/>
              <a:t>TSO Eğitim Vakfı İO</a:t>
            </a:r>
            <a:endParaRPr lang="tr-TR"/>
          </a:p>
        </p:txBody>
      </p:sp>
      <p:sp>
        <p:nvSpPr>
          <p:cNvPr id="4" name="Slayt Numarası Yer Tutucusu 3"/>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73938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A7D1BDF-FD7D-4220-A4CB-DB33437965EC}" type="datetime1">
              <a:rPr lang="tr-TR" smtClean="0"/>
              <a:pPr/>
              <a:t>07.10.2024</a:t>
            </a:fld>
            <a:endParaRPr lang="tr-TR"/>
          </a:p>
        </p:txBody>
      </p:sp>
      <p:sp>
        <p:nvSpPr>
          <p:cNvPr id="6" name="Altbilgi Yer Tutucusu 5"/>
          <p:cNvSpPr>
            <a:spLocks noGrp="1"/>
          </p:cNvSpPr>
          <p:nvPr>
            <p:ph type="ftr" sz="quarter" idx="11"/>
          </p:nvPr>
        </p:nvSpPr>
        <p:spPr/>
        <p:txBody>
          <a:bodyPr/>
          <a:lstStyle/>
          <a:p>
            <a:r>
              <a:rPr lang="tr-TR" smtClean="0"/>
              <a:t>TSO Eğitim Vakfı İO</a:t>
            </a:r>
            <a:endParaRPr lang="tr-TR"/>
          </a:p>
        </p:txBody>
      </p:sp>
      <p:sp>
        <p:nvSpPr>
          <p:cNvPr id="7" name="Slayt Numarası Yer Tutucusu 6"/>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278150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2B3DED2-898C-4C12-A352-0429C2872829}" type="datetime1">
              <a:rPr lang="tr-TR" smtClean="0"/>
              <a:pPr/>
              <a:t>07.10.2024</a:t>
            </a:fld>
            <a:endParaRPr lang="tr-TR"/>
          </a:p>
        </p:txBody>
      </p:sp>
      <p:sp>
        <p:nvSpPr>
          <p:cNvPr id="6" name="Altbilgi Yer Tutucusu 5"/>
          <p:cNvSpPr>
            <a:spLocks noGrp="1"/>
          </p:cNvSpPr>
          <p:nvPr>
            <p:ph type="ftr" sz="quarter" idx="11"/>
          </p:nvPr>
        </p:nvSpPr>
        <p:spPr/>
        <p:txBody>
          <a:bodyPr/>
          <a:lstStyle/>
          <a:p>
            <a:r>
              <a:rPr lang="tr-TR" smtClean="0"/>
              <a:t>TSO Eğitim Vakfı İO</a:t>
            </a:r>
            <a:endParaRPr lang="tr-TR"/>
          </a:p>
        </p:txBody>
      </p:sp>
      <p:sp>
        <p:nvSpPr>
          <p:cNvPr id="7" name="Slayt Numarası Yer Tutucusu 6"/>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val="140766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CEBB2-D79E-4FAE-84ED-48DCA0C04FFC}" type="datetime1">
              <a:rPr lang="tr-TR" smtClean="0"/>
              <a:pPr/>
              <a:t>07.10.2024</a:t>
            </a:fld>
            <a:endParaRPr lang="tr-TR"/>
          </a:p>
        </p:txBody>
      </p:sp>
      <p:sp>
        <p:nvSpPr>
          <p:cNvPr id="5" name="Altbilgi Yer Tutucusu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TSO Eğitim Vakfı İO</a:t>
            </a:r>
            <a:endParaRPr lang="tr-TR"/>
          </a:p>
        </p:txBody>
      </p:sp>
      <p:sp>
        <p:nvSpPr>
          <p:cNvPr id="6" name="Slayt Numarası Yer Tutucus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F4175-962E-41E7-A50F-4ADF61DA32C9}" type="slidenum">
              <a:rPr lang="tr-TR" smtClean="0"/>
              <a:pPr/>
              <a:t>‹#›</a:t>
            </a:fld>
            <a:endParaRPr lang="tr-TR"/>
          </a:p>
        </p:txBody>
      </p:sp>
    </p:spTree>
    <p:extLst>
      <p:ext uri="{BB962C8B-B14F-4D97-AF65-F5344CB8AC3E}">
        <p14:creationId xmlns:p14="http://schemas.microsoft.com/office/powerpoint/2010/main" val="158547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2A7CA-26E0-4AE3-8A4A-F7C553CF0A2A}" type="datetime1">
              <a:rPr lang="tr-TR" smtClean="0"/>
              <a:pPr/>
              <a:t>07.10.2024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TSO Eğitim Vakfı İO</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3FFA2-B1BD-467F-AC02-54655123ED9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uff"/>
          <p:cNvPicPr>
            <a:picLocks noChangeAspect="1" noChangeArrowheads="1"/>
          </p:cNvPicPr>
          <p:nvPr/>
        </p:nvPicPr>
        <p:blipFill>
          <a:blip r:embed="rId15" cstate="print"/>
          <a:srcRect/>
          <a:stretch>
            <a:fillRect/>
          </a:stretch>
        </p:blipFill>
        <p:spPr bwMode="auto">
          <a:xfrm>
            <a:off x="0" y="0"/>
            <a:ext cx="9144000" cy="5129213"/>
          </a:xfrm>
          <a:prstGeom prst="rect">
            <a:avLst/>
          </a:prstGeom>
          <a:noFill/>
        </p:spPr>
      </p:pic>
      <p:sp>
        <p:nvSpPr>
          <p:cNvPr id="1057" name="Rectangle 33"/>
          <p:cNvSpPr>
            <a:spLocks noChangeArrowheads="1"/>
          </p:cNvSpPr>
          <p:nvPr/>
        </p:nvSpPr>
        <p:spPr bwMode="auto">
          <a:xfrm>
            <a:off x="1295400" y="1752600"/>
            <a:ext cx="7848600" cy="3505200"/>
          </a:xfrm>
          <a:prstGeom prst="rect">
            <a:avLst/>
          </a:prstGeom>
          <a:solidFill>
            <a:schemeClr val="bg1"/>
          </a:solidFill>
          <a:ln w="9525" algn="ctr">
            <a:solidFill>
              <a:schemeClr val="bg1"/>
            </a:solidFill>
            <a:miter lim="800000"/>
            <a:headEnd/>
            <a:tailEnd/>
          </a:ln>
          <a:effectLst/>
        </p:spPr>
        <p:txBody>
          <a:bodyPr wrap="none" anchor="ctr"/>
          <a:lstStyle/>
          <a:p>
            <a:endParaRPr lang="tr-TR"/>
          </a:p>
        </p:txBody>
      </p:sp>
      <p:sp>
        <p:nvSpPr>
          <p:cNvPr id="1026" name="Rectangle 2"/>
          <p:cNvSpPr>
            <a:spLocks noGrp="1" noChangeArrowheads="1"/>
          </p:cNvSpPr>
          <p:nvPr>
            <p:ph type="title"/>
          </p:nvPr>
        </p:nvSpPr>
        <p:spPr bwMode="auto">
          <a:xfrm>
            <a:off x="1828800" y="1400175"/>
            <a:ext cx="7315200" cy="581025"/>
          </a:xfrm>
          <a:prstGeom prst="rect">
            <a:avLst/>
          </a:prstGeom>
          <a:solidFill>
            <a:srgbClr val="003366"/>
          </a:solidFill>
          <a:ln w="9525">
            <a:noFill/>
            <a:miter lim="800000"/>
            <a:headEnd/>
            <a:tailEnd/>
          </a:ln>
          <a:effectLst/>
        </p:spPr>
        <p:txBody>
          <a:bodyPr vert="horz" wrap="square" lIns="198000" tIns="45720" rIns="91440" bIns="45720" numCol="1" anchor="ctr" anchorCtr="0" compatLnSpc="1">
            <a:prstTxWarp prst="textNoShape">
              <a:avLst/>
            </a:prstTxWarp>
          </a:bodyPr>
          <a:lstStyle/>
          <a:p>
            <a:pPr lvl="0"/>
            <a:r>
              <a:rPr lang="tr-TR" smtClean="0"/>
              <a:t>Asıl başlık stili için tıklatın</a:t>
            </a:r>
            <a:endParaRPr lang="fr-FR" smtClean="0"/>
          </a:p>
        </p:txBody>
      </p:sp>
      <p:sp>
        <p:nvSpPr>
          <p:cNvPr id="1027" name="Rectangle 3"/>
          <p:cNvSpPr>
            <a:spLocks noGrp="1" noChangeArrowheads="1"/>
          </p:cNvSpPr>
          <p:nvPr>
            <p:ph type="body" idx="1"/>
          </p:nvPr>
        </p:nvSpPr>
        <p:spPr bwMode="auto">
          <a:xfrm>
            <a:off x="1828800" y="2133600"/>
            <a:ext cx="7162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smtClean="0"/>
          </a:p>
        </p:txBody>
      </p:sp>
      <p:sp>
        <p:nvSpPr>
          <p:cNvPr id="1043" name="Rectangle 19"/>
          <p:cNvSpPr>
            <a:spLocks noChangeArrowheads="1"/>
          </p:cNvSpPr>
          <p:nvPr/>
        </p:nvSpPr>
        <p:spPr bwMode="auto">
          <a:xfrm>
            <a:off x="0" y="6613525"/>
            <a:ext cx="9144000" cy="244475"/>
          </a:xfrm>
          <a:prstGeom prst="rect">
            <a:avLst/>
          </a:prstGeom>
          <a:solidFill>
            <a:srgbClr val="003366"/>
          </a:solidFill>
          <a:ln w="9525">
            <a:noFill/>
            <a:miter lim="800000"/>
            <a:headEnd/>
            <a:tailEnd/>
          </a:ln>
          <a:effectLst/>
        </p:spPr>
        <p:txBody>
          <a:bodyPr>
            <a:spAutoFit/>
          </a:bodyPr>
          <a:lstStyle/>
          <a:p>
            <a:r>
              <a:rPr lang="en-US"/>
              <a:t>www.company.com</a:t>
            </a:r>
            <a:endParaRPr lang="fr-FR"/>
          </a:p>
        </p:txBody>
      </p:sp>
      <p:sp>
        <p:nvSpPr>
          <p:cNvPr id="1047" name="Oval 23"/>
          <p:cNvSpPr>
            <a:spLocks noChangeArrowheads="1"/>
          </p:cNvSpPr>
          <p:nvPr/>
        </p:nvSpPr>
        <p:spPr bwMode="auto">
          <a:xfrm>
            <a:off x="143351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48" name="Oval 24"/>
          <p:cNvSpPr>
            <a:spLocks noChangeArrowheads="1"/>
          </p:cNvSpPr>
          <p:nvPr/>
        </p:nvSpPr>
        <p:spPr bwMode="auto">
          <a:xfrm>
            <a:off x="2193925"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49" name="Oval 25"/>
          <p:cNvSpPr>
            <a:spLocks noChangeArrowheads="1"/>
          </p:cNvSpPr>
          <p:nvPr/>
        </p:nvSpPr>
        <p:spPr bwMode="auto">
          <a:xfrm>
            <a:off x="2954338"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0" name="Oval 26"/>
          <p:cNvSpPr>
            <a:spLocks noChangeArrowheads="1"/>
          </p:cNvSpPr>
          <p:nvPr/>
        </p:nvSpPr>
        <p:spPr bwMode="auto">
          <a:xfrm>
            <a:off x="3714750"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1" name="Oval 27"/>
          <p:cNvSpPr>
            <a:spLocks noChangeArrowheads="1"/>
          </p:cNvSpPr>
          <p:nvPr/>
        </p:nvSpPr>
        <p:spPr bwMode="auto">
          <a:xfrm>
            <a:off x="447516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2" name="Oval 28"/>
          <p:cNvSpPr>
            <a:spLocks noChangeArrowheads="1"/>
          </p:cNvSpPr>
          <p:nvPr/>
        </p:nvSpPr>
        <p:spPr bwMode="auto">
          <a:xfrm>
            <a:off x="523716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3" name="Oval 29"/>
          <p:cNvSpPr>
            <a:spLocks noChangeArrowheads="1"/>
          </p:cNvSpPr>
          <p:nvPr/>
        </p:nvSpPr>
        <p:spPr bwMode="auto">
          <a:xfrm>
            <a:off x="5997575"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4" name="Oval 30"/>
          <p:cNvSpPr>
            <a:spLocks noChangeArrowheads="1"/>
          </p:cNvSpPr>
          <p:nvPr/>
        </p:nvSpPr>
        <p:spPr bwMode="auto">
          <a:xfrm>
            <a:off x="6757988"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5" name="Oval 31"/>
          <p:cNvSpPr>
            <a:spLocks noChangeArrowheads="1"/>
          </p:cNvSpPr>
          <p:nvPr/>
        </p:nvSpPr>
        <p:spPr bwMode="auto">
          <a:xfrm>
            <a:off x="7518400"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6" name="Oval 32"/>
          <p:cNvSpPr>
            <a:spLocks noChangeArrowheads="1"/>
          </p:cNvSpPr>
          <p:nvPr/>
        </p:nvSpPr>
        <p:spPr bwMode="auto">
          <a:xfrm>
            <a:off x="8280400" y="6159500"/>
            <a:ext cx="65088" cy="65088"/>
          </a:xfrm>
          <a:prstGeom prst="ellipse">
            <a:avLst/>
          </a:prstGeom>
          <a:solidFill>
            <a:srgbClr val="BDD2F2"/>
          </a:solidFill>
          <a:ln w="9525" algn="ctr">
            <a:noFill/>
            <a:round/>
            <a:headEnd/>
            <a:tailEnd/>
          </a:ln>
          <a:effectLst/>
        </p:spPr>
        <p:txBody>
          <a:bodyPr wrap="none" anchor="ctr"/>
          <a:lstStyle/>
          <a:p>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a:solidFill>
            <a:schemeClr val="tx1"/>
          </a:solidFill>
          <a:latin typeface="+mn-lt"/>
        </a:defRPr>
      </a:lvl2pPr>
      <a:lvl3pPr marL="1143000" indent="-228600" algn="l" rtl="0" eaLnBrk="1" fontAlgn="base" hangingPunct="1">
        <a:spcBef>
          <a:spcPct val="20000"/>
        </a:spcBef>
        <a:spcAft>
          <a:spcPct val="0"/>
        </a:spcAft>
        <a:buClr>
          <a:srgbClr val="B4CCE2"/>
        </a:buClr>
        <a:buChar char="•"/>
        <a:defRPr>
          <a:solidFill>
            <a:schemeClr val="tx1"/>
          </a:solidFill>
          <a:latin typeface="+mn-lt"/>
        </a:defRPr>
      </a:lvl3pPr>
      <a:lvl4pPr marL="1600200" indent="-228600" algn="l" rtl="0" eaLnBrk="1" fontAlgn="base" hangingPunct="1">
        <a:spcBef>
          <a:spcPct val="20000"/>
        </a:spcBef>
        <a:spcAft>
          <a:spcPct val="0"/>
        </a:spcAft>
        <a:buClr>
          <a:srgbClr val="B4CCE2"/>
        </a:buClr>
        <a:buChar char="–"/>
        <a:defRPr sz="1600">
          <a:solidFill>
            <a:schemeClr val="tx1"/>
          </a:solidFill>
          <a:latin typeface="+mn-lt"/>
        </a:defRPr>
      </a:lvl4pPr>
      <a:lvl5pPr marL="2057400" indent="-228600" algn="l" rtl="0" eaLnBrk="1" fontAlgn="base" hangingPunct="1">
        <a:spcBef>
          <a:spcPct val="20000"/>
        </a:spcBef>
        <a:spcAft>
          <a:spcPct val="0"/>
        </a:spcAft>
        <a:buClr>
          <a:srgbClr val="B4CCE2"/>
        </a:buClr>
        <a:buChar char="»"/>
        <a:defRPr sz="1600">
          <a:solidFill>
            <a:schemeClr val="tx1"/>
          </a:solidFill>
          <a:latin typeface="+mn-lt"/>
        </a:defRPr>
      </a:lvl5pPr>
      <a:lvl6pPr marL="2514600" indent="-228600" algn="l" rtl="0" eaLnBrk="1" fontAlgn="base" hangingPunct="1">
        <a:spcBef>
          <a:spcPct val="20000"/>
        </a:spcBef>
        <a:spcAft>
          <a:spcPct val="0"/>
        </a:spcAft>
        <a:buClr>
          <a:srgbClr val="B4CCE2"/>
        </a:buClr>
        <a:buChar char="»"/>
        <a:defRPr sz="1600">
          <a:solidFill>
            <a:schemeClr val="tx1"/>
          </a:solidFill>
          <a:latin typeface="+mn-lt"/>
        </a:defRPr>
      </a:lvl6pPr>
      <a:lvl7pPr marL="2971800" indent="-228600" algn="l" rtl="0" eaLnBrk="1" fontAlgn="base" hangingPunct="1">
        <a:spcBef>
          <a:spcPct val="20000"/>
        </a:spcBef>
        <a:spcAft>
          <a:spcPct val="0"/>
        </a:spcAft>
        <a:buClr>
          <a:srgbClr val="B4CCE2"/>
        </a:buClr>
        <a:buChar char="»"/>
        <a:defRPr sz="1600">
          <a:solidFill>
            <a:schemeClr val="tx1"/>
          </a:solidFill>
          <a:latin typeface="+mn-lt"/>
        </a:defRPr>
      </a:lvl7pPr>
      <a:lvl8pPr marL="3429000" indent="-228600" algn="l" rtl="0" eaLnBrk="1" fontAlgn="base" hangingPunct="1">
        <a:spcBef>
          <a:spcPct val="20000"/>
        </a:spcBef>
        <a:spcAft>
          <a:spcPct val="0"/>
        </a:spcAft>
        <a:buClr>
          <a:srgbClr val="B4CCE2"/>
        </a:buClr>
        <a:buChar char="»"/>
        <a:defRPr sz="1600">
          <a:solidFill>
            <a:schemeClr val="tx1"/>
          </a:solidFill>
          <a:latin typeface="+mn-lt"/>
        </a:defRPr>
      </a:lvl8pPr>
      <a:lvl9pPr marL="3886200" indent="-228600" algn="l" rtl="0" eaLnBrk="1" fontAlgn="base" hangingPunct="1">
        <a:spcBef>
          <a:spcPct val="20000"/>
        </a:spcBef>
        <a:spcAft>
          <a:spcPct val="0"/>
        </a:spcAft>
        <a:buClr>
          <a:srgbClr val="B4CCE2"/>
        </a:buClr>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mailto:722853@meb.k12.tr" TargetMode="External"/><Relationship Id="rId2" Type="http://schemas.openxmlformats.org/officeDocument/2006/relationships/hyperlink" Target="http://mtsoilkokulu.meb.k12.tr/"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mailto:korfezmeb@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23595" y="332656"/>
            <a:ext cx="8220405" cy="897147"/>
          </a:xfrm>
        </p:spPr>
        <p:txBody>
          <a:bodyPr anchor="ctr">
            <a:noAutofit/>
          </a:bodyPr>
          <a:lstStyle/>
          <a:p>
            <a:pPr algn="ctr"/>
            <a:r>
              <a:rPr lang="tr-TR" b="1" dirty="0">
                <a:solidFill>
                  <a:schemeClr val="tx1"/>
                </a:solidFill>
                <a:latin typeface="Gabriola" pitchFamily="82" charset="0"/>
              </a:rPr>
              <a:t>T.C.</a:t>
            </a:r>
          </a:p>
          <a:p>
            <a:pPr algn="ctr"/>
            <a:r>
              <a:rPr lang="tr-TR" b="1" dirty="0" smtClean="0">
                <a:solidFill>
                  <a:schemeClr val="tx1"/>
                </a:solidFill>
                <a:latin typeface="Gabriola" pitchFamily="82" charset="0"/>
              </a:rPr>
              <a:t>TOROSLAR KAYMAKAMLIĞI</a:t>
            </a:r>
            <a:endParaRPr lang="tr-TR" b="1" dirty="0">
              <a:solidFill>
                <a:schemeClr val="tx1"/>
              </a:solidFill>
              <a:latin typeface="Gabriola" pitchFamily="82" charset="0"/>
            </a:endParaRPr>
          </a:p>
          <a:p>
            <a:pPr algn="ctr"/>
            <a:r>
              <a:rPr lang="tr-TR" b="1" dirty="0" smtClean="0">
                <a:solidFill>
                  <a:schemeClr val="tx1"/>
                </a:solidFill>
                <a:latin typeface="Gabriola" pitchFamily="82" charset="0"/>
              </a:rPr>
              <a:t>OSMANİYE İLKOKULU MÜDÜRLÜĞÜ</a:t>
            </a:r>
            <a:endParaRPr lang="tr-TR" dirty="0">
              <a:solidFill>
                <a:schemeClr val="tx1"/>
              </a:solidFill>
              <a:latin typeface="Gabriola" pitchFamily="82" charset="0"/>
            </a:endParaRPr>
          </a:p>
        </p:txBody>
      </p:sp>
      <p:sp>
        <p:nvSpPr>
          <p:cNvPr id="2" name="Başlık 1"/>
          <p:cNvSpPr>
            <a:spLocks noGrp="1"/>
          </p:cNvSpPr>
          <p:nvPr>
            <p:ph type="ctrTitle"/>
          </p:nvPr>
        </p:nvSpPr>
        <p:spPr>
          <a:xfrm>
            <a:off x="3323862" y="2672916"/>
            <a:ext cx="5820137" cy="1048692"/>
          </a:xfrm>
        </p:spPr>
        <p:txBody>
          <a:bodyPr anchor="ctr">
            <a:noAutofit/>
          </a:bodyPr>
          <a:lstStyle/>
          <a:p>
            <a:pPr algn="ctr"/>
            <a:r>
              <a:rPr lang="tr-TR" sz="9600" b="1" dirty="0" smtClean="0">
                <a:effectLst>
                  <a:outerShdw blurRad="38100" dist="38100" dir="2700000" algn="tl">
                    <a:srgbClr val="000000">
                      <a:alpha val="43137"/>
                    </a:srgbClr>
                  </a:outerShdw>
                </a:effectLst>
                <a:latin typeface="Gabriola" pitchFamily="82" charset="0"/>
              </a:rPr>
              <a:t>BRİFİNG</a:t>
            </a:r>
            <a:endParaRPr lang="tr-TR" sz="9600" dirty="0">
              <a:effectLst>
                <a:outerShdw blurRad="38100" dist="38100" dir="2700000" algn="tl">
                  <a:srgbClr val="000000">
                    <a:alpha val="43137"/>
                  </a:srgbClr>
                </a:outerShdw>
              </a:effectLst>
              <a:latin typeface="Gabriola" pitchFamily="82" charset="0"/>
            </a:endParaRPr>
          </a:p>
        </p:txBody>
      </p:sp>
      <p:sp>
        <p:nvSpPr>
          <p:cNvPr id="7" name="Başlık 1"/>
          <p:cNvSpPr txBox="1">
            <a:spLocks/>
          </p:cNvSpPr>
          <p:nvPr/>
        </p:nvSpPr>
        <p:spPr>
          <a:xfrm>
            <a:off x="3461259" y="3352416"/>
            <a:ext cx="5682740" cy="1048692"/>
          </a:xfrm>
          <a:prstGeom prst="rect">
            <a:avLst/>
          </a:prstGeom>
        </p:spPr>
        <p:txBody>
          <a:bodyPr vert="horz" lIns="91440" tIns="45720" rIns="91440" bIns="45720" rtlCol="0" anchor="ctr"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a:r>
              <a:rPr lang="tr-TR" sz="9600" b="1" dirty="0" smtClean="0">
                <a:solidFill>
                  <a:srgbClr val="1F497D"/>
                </a:solidFill>
                <a:effectLst>
                  <a:outerShdw blurRad="38100" dist="38100" dir="2700000" algn="tl">
                    <a:srgbClr val="000000">
                      <a:alpha val="43137"/>
                    </a:srgbClr>
                  </a:outerShdw>
                </a:effectLst>
                <a:latin typeface="Gabriola" pitchFamily="82" charset="0"/>
              </a:rPr>
              <a:t>DOSYASI</a:t>
            </a:r>
            <a:endParaRPr lang="tr-TR" sz="9600" dirty="0">
              <a:solidFill>
                <a:srgbClr val="1F497D"/>
              </a:solidFill>
              <a:effectLst>
                <a:outerShdw blurRad="38100" dist="38100" dir="2700000" algn="tl">
                  <a:srgbClr val="000000">
                    <a:alpha val="43137"/>
                  </a:srgbClr>
                </a:outerShdw>
              </a:effectLst>
              <a:latin typeface="Gabriola" pitchFamily="82" charset="0"/>
            </a:endParaRPr>
          </a:p>
        </p:txBody>
      </p:sp>
      <p:sp>
        <p:nvSpPr>
          <p:cNvPr id="8" name="Başlık 1"/>
          <p:cNvSpPr txBox="1">
            <a:spLocks/>
          </p:cNvSpPr>
          <p:nvPr/>
        </p:nvSpPr>
        <p:spPr>
          <a:xfrm>
            <a:off x="3461260" y="1894254"/>
            <a:ext cx="5682739" cy="1048692"/>
          </a:xfrm>
          <a:prstGeom prst="rect">
            <a:avLst/>
          </a:prstGeom>
        </p:spPr>
        <p:txBody>
          <a:bodyPr vert="horz" lIns="91440" tIns="45720" rIns="91440" bIns="45720" rtlCol="0" anchor="ctr"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a:r>
              <a:rPr lang="tr-TR" sz="9600" b="1" dirty="0" smtClean="0">
                <a:solidFill>
                  <a:srgbClr val="1F497D"/>
                </a:solidFill>
                <a:effectLst>
                  <a:outerShdw blurRad="38100" dist="38100" dir="2700000" algn="tl">
                    <a:srgbClr val="000000">
                      <a:alpha val="43137"/>
                    </a:srgbClr>
                  </a:outerShdw>
                </a:effectLst>
                <a:latin typeface="Gabriola" pitchFamily="82" charset="0"/>
              </a:rPr>
              <a:t>2024-2025</a:t>
            </a:r>
            <a:endParaRPr lang="tr-TR" sz="9600" dirty="0">
              <a:solidFill>
                <a:srgbClr val="1F497D"/>
              </a:solidFill>
              <a:effectLst>
                <a:outerShdw blurRad="38100" dist="38100" dir="2700000" algn="tl">
                  <a:srgbClr val="000000">
                    <a:alpha val="43137"/>
                  </a:srgbClr>
                </a:outerShdw>
              </a:effectLst>
              <a:latin typeface="Gabriola" pitchFamily="82" charset="0"/>
            </a:endParaRPr>
          </a:p>
        </p:txBody>
      </p:sp>
      <p:sp>
        <p:nvSpPr>
          <p:cNvPr id="16386" name="AutoShape 2" descr="milli eğitim bakanlığı logosu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0" name="AutoShape 6" descr="milli eğitim bakanlığı logosu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milli eğitim bakanlığı logosu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394" name="Picture 10" descr="milli eğitim bakanlığı logosu ile ilgili görsel sonucu"/>
          <p:cNvPicPr>
            <a:picLocks noChangeAspect="1" noChangeArrowheads="1"/>
          </p:cNvPicPr>
          <p:nvPr/>
        </p:nvPicPr>
        <p:blipFill>
          <a:blip r:embed="rId2"/>
          <a:srcRect/>
          <a:stretch>
            <a:fillRect/>
          </a:stretch>
        </p:blipFill>
        <p:spPr bwMode="auto">
          <a:xfrm>
            <a:off x="142844" y="214290"/>
            <a:ext cx="2286016" cy="2214578"/>
          </a:xfrm>
          <a:prstGeom prst="rect">
            <a:avLst/>
          </a:prstGeom>
          <a:noFill/>
        </p:spPr>
      </p:pic>
    </p:spTree>
    <p:extLst>
      <p:ext uri="{BB962C8B-B14F-4D97-AF65-F5344CB8AC3E}">
        <p14:creationId xmlns:p14="http://schemas.microsoft.com/office/powerpoint/2010/main" val="223712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Altbilgi Yer Tutucusu"/>
          <p:cNvSpPr>
            <a:spLocks noGrp="1"/>
          </p:cNvSpPr>
          <p:nvPr>
            <p:ph type="ftr" sz="quarter" idx="11"/>
          </p:nvPr>
        </p:nvSpPr>
        <p:spPr/>
        <p:txBody>
          <a:bodyPr/>
          <a:lstStyle/>
          <a:p>
            <a:r>
              <a:rPr lang="tr-TR" smtClean="0"/>
              <a:t>TSO Eğitim Vakfı İO</a:t>
            </a:r>
            <a:endParaRPr lang="tr-TR"/>
          </a:p>
        </p:txBody>
      </p:sp>
      <p:sp>
        <p:nvSpPr>
          <p:cNvPr id="5" name="4 Slayt Numarası Yer Tutucusu"/>
          <p:cNvSpPr>
            <a:spLocks noGrp="1"/>
          </p:cNvSpPr>
          <p:nvPr>
            <p:ph type="sldNum" sz="quarter" idx="12"/>
          </p:nvPr>
        </p:nvSpPr>
        <p:spPr/>
        <p:txBody>
          <a:bodyPr/>
          <a:lstStyle/>
          <a:p>
            <a:fld id="{9D8F4175-962E-41E7-A50F-4ADF61DA32C9}" type="slidenum">
              <a:rPr lang="tr-TR" smtClean="0"/>
              <a:pPr/>
              <a:t>10</a:t>
            </a:fld>
            <a:endParaRPr lang="tr-TR"/>
          </a:p>
        </p:txBody>
      </p:sp>
      <p:graphicFrame>
        <p:nvGraphicFramePr>
          <p:cNvPr id="6" name="Tablo 2"/>
          <p:cNvGraphicFramePr>
            <a:graphicFrameLocks noGrp="1"/>
          </p:cNvGraphicFramePr>
          <p:nvPr>
            <p:extLst>
              <p:ext uri="{D42A27DB-BD31-4B8C-83A1-F6EECF244321}">
                <p14:modId xmlns:p14="http://schemas.microsoft.com/office/powerpoint/2010/main" val="392250169"/>
              </p:ext>
            </p:extLst>
          </p:nvPr>
        </p:nvGraphicFramePr>
        <p:xfrm>
          <a:off x="86420" y="785794"/>
          <a:ext cx="8914736" cy="4071967"/>
        </p:xfrm>
        <a:graphic>
          <a:graphicData uri="http://schemas.openxmlformats.org/drawingml/2006/table">
            <a:tbl>
              <a:tblPr firstRow="1" firstCol="1" bandRow="1"/>
              <a:tblGrid>
                <a:gridCol w="528223"/>
                <a:gridCol w="358893"/>
                <a:gridCol w="358893"/>
                <a:gridCol w="358893"/>
                <a:gridCol w="217268"/>
                <a:gridCol w="141625"/>
                <a:gridCol w="144013"/>
                <a:gridCol w="125457"/>
                <a:gridCol w="269469"/>
                <a:gridCol w="282798"/>
                <a:gridCol w="220451"/>
                <a:gridCol w="269469"/>
                <a:gridCol w="269469"/>
                <a:gridCol w="220451"/>
                <a:gridCol w="269469"/>
                <a:gridCol w="220451"/>
                <a:gridCol w="247056"/>
                <a:gridCol w="332353"/>
                <a:gridCol w="265956"/>
                <a:gridCol w="249789"/>
                <a:gridCol w="290227"/>
                <a:gridCol w="269469"/>
                <a:gridCol w="269469"/>
                <a:gridCol w="269469"/>
                <a:gridCol w="261837"/>
                <a:gridCol w="269469"/>
                <a:gridCol w="258117"/>
                <a:gridCol w="258117"/>
                <a:gridCol w="269469"/>
                <a:gridCol w="328840"/>
                <a:gridCol w="269967"/>
                <a:gridCol w="274920"/>
                <a:gridCol w="274920"/>
              </a:tblGrid>
              <a:tr h="297330">
                <a:tc gridSpan="31">
                  <a:txBody>
                    <a:bodyPr/>
                    <a:lstStyle/>
                    <a:p>
                      <a:pPr marL="180975" lvl="0" indent="0" algn="l">
                        <a:lnSpc>
                          <a:spcPct val="115000"/>
                        </a:lnSpc>
                        <a:spcAft>
                          <a:spcPts val="0"/>
                        </a:spcAft>
                        <a:buSzPts val="1200"/>
                        <a:buFont typeface="Calibri"/>
                        <a:buNone/>
                      </a:pPr>
                      <a:r>
                        <a:rPr lang="tr-TR" sz="900" b="1" dirty="0" smtClean="0">
                          <a:solidFill>
                            <a:srgbClr val="FFFFFF"/>
                          </a:solidFill>
                          <a:effectLst/>
                          <a:latin typeface="Calibri"/>
                          <a:ea typeface="Calibri"/>
                          <a:cs typeface="Calibri"/>
                        </a:rPr>
                        <a:t>A.</a:t>
                      </a:r>
                      <a:r>
                        <a:rPr lang="tr-TR" sz="900" b="1" baseline="0" dirty="0" smtClean="0">
                          <a:solidFill>
                            <a:srgbClr val="FFFFFF"/>
                          </a:solidFill>
                          <a:effectLst/>
                          <a:latin typeface="Calibri"/>
                          <a:ea typeface="Calibri"/>
                          <a:cs typeface="Calibri"/>
                        </a:rPr>
                        <a:t> ÖĞRENCİ BİLGİLERİ (OKUL ÖNCESİ-İLKOKUL- ORTAOKUL-LİSE İÇİN DÜZENLEYİNİZ)</a:t>
                      </a: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373271">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1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2019-2020 </a:t>
                      </a:r>
                      <a:r>
                        <a:rPr lang="tr-TR" sz="900" baseline="0" dirty="0" smtClean="0">
                          <a:effectLst/>
                          <a:latin typeface="Times New Roman"/>
                          <a:ea typeface="Times New Roman"/>
                        </a:rPr>
                        <a:t>EĞİTİM- ÖĞRETİM YILI</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a:spcAft>
                          <a:spcPts val="0"/>
                        </a:spcAft>
                      </a:pPr>
                      <a:r>
                        <a:rPr lang="tr-TR" sz="900" dirty="0" smtClean="0">
                          <a:effectLst/>
                          <a:latin typeface="Times New Roman"/>
                          <a:ea typeface="Times New Roman"/>
                        </a:rPr>
                        <a:t>2020-2021  </a:t>
                      </a:r>
                      <a:r>
                        <a:rPr lang="tr-TR" sz="900" baseline="0" dirty="0" smtClean="0">
                          <a:effectLst/>
                          <a:latin typeface="Times New Roman"/>
                          <a:ea typeface="Times New Roman"/>
                        </a:rPr>
                        <a:t>EĞİTİM- ÖĞRETİM YILI</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463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A.SNF.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a:t>
                      </a:r>
                      <a:r>
                        <a:rPr lang="tr-TR" sz="900" baseline="0" dirty="0" smtClean="0">
                          <a:effectLst/>
                          <a:latin typeface="Times New Roman"/>
                          <a:ea typeface="Times New Roman"/>
                        </a:rPr>
                        <a:t> SNF.</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463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3692">
                <a:tc>
                  <a:txBody>
                    <a:bodyPr/>
                    <a:lstStyle/>
                    <a:p>
                      <a:pPr algn="ctr">
                        <a:spcAft>
                          <a:spcPts val="0"/>
                        </a:spcAft>
                      </a:pPr>
                      <a:r>
                        <a:rPr lang="tr-TR" sz="900" b="0" dirty="0" smtClean="0">
                          <a:effectLst/>
                          <a:latin typeface="Times New Roman"/>
                          <a:ea typeface="Times New Roman"/>
                        </a:rPr>
                        <a:t>ÖĞRENCİ SAYISI</a:t>
                      </a: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62</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51</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113</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80</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effectLst/>
                          <a:latin typeface="Times New Roman"/>
                          <a:ea typeface="Times New Roman"/>
                        </a:rPr>
                        <a:t>76</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effectLst/>
                          <a:latin typeface="Times New Roman"/>
                          <a:ea typeface="Times New Roman"/>
                        </a:rPr>
                        <a:t>156</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92</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87</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179</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97</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73</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170</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83</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68</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151</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700" dirty="0" smtClean="0"/>
                        <a:t>16</a:t>
                      </a:r>
                      <a:r>
                        <a:rPr lang="tr-TR" sz="800" dirty="0" smtClean="0"/>
                        <a:t>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4351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0427">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2021-2022</a:t>
                      </a:r>
                      <a:r>
                        <a:rPr lang="tr-TR" sz="900" baseline="0" dirty="0" smtClean="0">
                          <a:effectLst/>
                          <a:latin typeface="Times New Roman"/>
                          <a:ea typeface="Times New Roman"/>
                        </a:rPr>
                        <a:t> EĞİTİM- ÖĞRETİM YILI</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2022-2023 EĞİTİM- ÖĞRETİM YILI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463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a:t>
                      </a:r>
                      <a:r>
                        <a:rPr lang="tr-TR" sz="900" baseline="0" dirty="0" smtClean="0">
                          <a:effectLst/>
                          <a:latin typeface="Times New Roman"/>
                          <a:ea typeface="Times New Roman"/>
                        </a:rPr>
                        <a:t> SNF.</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A.SNF.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463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gridSpan="2">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45197">
                <a:tc>
                  <a:txBody>
                    <a:bodyPr/>
                    <a:lstStyle/>
                    <a:p>
                      <a:pPr algn="ctr">
                        <a:spcAft>
                          <a:spcPts val="0"/>
                        </a:spcAft>
                      </a:pPr>
                      <a:r>
                        <a:rPr lang="tr-TR" sz="900" b="0" dirty="0" smtClean="0">
                          <a:effectLst/>
                          <a:latin typeface="Times New Roman"/>
                          <a:ea typeface="Times New Roman"/>
                        </a:rPr>
                        <a:t>ÖĞRENCİ SAYISI</a:t>
                      </a: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r>
                        <a:rPr lang="tr-TR" sz="800" dirty="0" smtClean="0"/>
                        <a:t>55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66</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121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r>
                        <a:rPr lang="tr-TR" sz="800" dirty="0" smtClean="0"/>
                        <a:t>83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2">
                  <a:txBody>
                    <a:bodyPr/>
                    <a:lstStyle/>
                    <a:p>
                      <a:r>
                        <a:rPr lang="tr-TR" sz="800" dirty="0" smtClean="0"/>
                        <a:t>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a:txBody>
                    <a:bodyPr/>
                    <a:lstStyle/>
                    <a:p>
                      <a:r>
                        <a:rPr lang="tr-TR" sz="800" dirty="0" smtClean="0"/>
                        <a:t>148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47</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51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98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70</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145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91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80</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171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66</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129</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80</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155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83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148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48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49</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97</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72</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143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grpSp>
        <p:nvGrpSpPr>
          <p:cNvPr id="7" name="Grup 10"/>
          <p:cNvGrpSpPr/>
          <p:nvPr/>
        </p:nvGrpSpPr>
        <p:grpSpPr>
          <a:xfrm>
            <a:off x="-41937" y="0"/>
            <a:ext cx="9185937" cy="866436"/>
            <a:chOff x="0" y="3994375"/>
            <a:chExt cx="6858000" cy="1155249"/>
          </a:xfrm>
        </p:grpSpPr>
        <p:pic>
          <p:nvPicPr>
            <p:cNvPr id="8"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9" name="Metin kutusu 12"/>
            <p:cNvSpPr txBox="1"/>
            <p:nvPr/>
          </p:nvSpPr>
          <p:spPr>
            <a:xfrm>
              <a:off x="188640" y="4105428"/>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Altbilgi Yer Tutucusu"/>
          <p:cNvSpPr>
            <a:spLocks noGrp="1"/>
          </p:cNvSpPr>
          <p:nvPr>
            <p:ph type="ftr" sz="quarter" idx="11"/>
          </p:nvPr>
        </p:nvSpPr>
        <p:spPr/>
        <p:txBody>
          <a:bodyPr/>
          <a:lstStyle/>
          <a:p>
            <a:r>
              <a:rPr lang="tr-TR" smtClean="0"/>
              <a:t>TSO Eğitim Vakfı İO</a:t>
            </a:r>
            <a:endParaRPr lang="tr-TR"/>
          </a:p>
        </p:txBody>
      </p:sp>
      <p:sp>
        <p:nvSpPr>
          <p:cNvPr id="5" name="4 Slayt Numarası Yer Tutucusu"/>
          <p:cNvSpPr>
            <a:spLocks noGrp="1"/>
          </p:cNvSpPr>
          <p:nvPr>
            <p:ph type="sldNum" sz="quarter" idx="12"/>
          </p:nvPr>
        </p:nvSpPr>
        <p:spPr/>
        <p:txBody>
          <a:bodyPr/>
          <a:lstStyle/>
          <a:p>
            <a:fld id="{9D8F4175-962E-41E7-A50F-4ADF61DA32C9}" type="slidenum">
              <a:rPr lang="tr-TR" smtClean="0"/>
              <a:pPr/>
              <a:t>11</a:t>
            </a:fld>
            <a:endParaRPr lang="tr-TR"/>
          </a:p>
        </p:txBody>
      </p:sp>
      <p:graphicFrame>
        <p:nvGraphicFramePr>
          <p:cNvPr id="6" name="Tablo 2"/>
          <p:cNvGraphicFramePr>
            <a:graphicFrameLocks noGrp="1"/>
          </p:cNvGraphicFramePr>
          <p:nvPr>
            <p:extLst>
              <p:ext uri="{D42A27DB-BD31-4B8C-83A1-F6EECF244321}">
                <p14:modId xmlns:p14="http://schemas.microsoft.com/office/powerpoint/2010/main" val="3591842"/>
              </p:ext>
            </p:extLst>
          </p:nvPr>
        </p:nvGraphicFramePr>
        <p:xfrm>
          <a:off x="86420" y="785794"/>
          <a:ext cx="9052049" cy="3999470"/>
        </p:xfrm>
        <a:graphic>
          <a:graphicData uri="http://schemas.openxmlformats.org/drawingml/2006/table">
            <a:tbl>
              <a:tblPr firstRow="1" firstCol="1" bandRow="1"/>
              <a:tblGrid>
                <a:gridCol w="528223"/>
                <a:gridCol w="358893"/>
                <a:gridCol w="358893"/>
                <a:gridCol w="358893"/>
                <a:gridCol w="217268"/>
                <a:gridCol w="141625"/>
                <a:gridCol w="144013"/>
                <a:gridCol w="125457"/>
                <a:gridCol w="269469"/>
                <a:gridCol w="282798"/>
                <a:gridCol w="220451"/>
                <a:gridCol w="269469"/>
                <a:gridCol w="269469"/>
                <a:gridCol w="220451"/>
                <a:gridCol w="269469"/>
                <a:gridCol w="82468"/>
                <a:gridCol w="198340"/>
                <a:gridCol w="98493"/>
                <a:gridCol w="148563"/>
                <a:gridCol w="82468"/>
                <a:gridCol w="340473"/>
                <a:gridCol w="192085"/>
                <a:gridCol w="82468"/>
                <a:gridCol w="227560"/>
                <a:gridCol w="290227"/>
                <a:gridCol w="269469"/>
                <a:gridCol w="269469"/>
                <a:gridCol w="269469"/>
                <a:gridCol w="261837"/>
                <a:gridCol w="269469"/>
                <a:gridCol w="258117"/>
                <a:gridCol w="258117"/>
                <a:gridCol w="269469"/>
                <a:gridCol w="328840"/>
                <a:gridCol w="269967"/>
                <a:gridCol w="274920"/>
                <a:gridCol w="274920"/>
              </a:tblGrid>
              <a:tr h="297330">
                <a:tc gridSpan="35">
                  <a:txBody>
                    <a:bodyPr/>
                    <a:lstStyle/>
                    <a:p>
                      <a:pPr marL="180975" lvl="0" indent="0" algn="l">
                        <a:lnSpc>
                          <a:spcPct val="115000"/>
                        </a:lnSpc>
                        <a:spcAft>
                          <a:spcPts val="0"/>
                        </a:spcAft>
                        <a:buSzPts val="1200"/>
                        <a:buFont typeface="Calibri"/>
                        <a:buNone/>
                      </a:pPr>
                      <a:r>
                        <a:rPr lang="tr-TR" sz="900" b="1" dirty="0" smtClean="0">
                          <a:solidFill>
                            <a:schemeClr val="tx1"/>
                          </a:solidFill>
                          <a:effectLst/>
                          <a:latin typeface="Calibri"/>
                          <a:ea typeface="Calibri"/>
                          <a:cs typeface="Calibri"/>
                        </a:rPr>
                        <a:t>A.</a:t>
                      </a:r>
                      <a:r>
                        <a:rPr lang="tr-TR" sz="900" b="1" baseline="0" dirty="0" smtClean="0">
                          <a:solidFill>
                            <a:schemeClr val="tx1"/>
                          </a:solidFill>
                          <a:effectLst/>
                          <a:latin typeface="Calibri"/>
                          <a:ea typeface="Calibri"/>
                          <a:cs typeface="Calibri"/>
                        </a:rPr>
                        <a:t> ÖĞRENCİ BİLGİLERİ (OKUL ÖNCESİ-İLKOKUL- ORTAOKUL-LİSE İÇİN DÜZENLEYİNİZ)</a:t>
                      </a:r>
                      <a:endParaRPr lang="tr-TR" sz="900" dirty="0">
                        <a:solidFill>
                          <a:schemeClr val="tx1"/>
                        </a:solidFill>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180975" lvl="0" indent="0" algn="l">
                        <a:lnSpc>
                          <a:spcPct val="115000"/>
                        </a:lnSpc>
                        <a:spcAft>
                          <a:spcPts val="0"/>
                        </a:spcAft>
                        <a:buSzPts val="1200"/>
                        <a:buFont typeface="Calibri"/>
                        <a:buNone/>
                      </a:pPr>
                      <a:endParaRPr lang="tr-TR" sz="900" dirty="0">
                        <a:solidFill>
                          <a:schemeClr val="tx1"/>
                        </a:solidFill>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180975" lvl="0" indent="0" algn="l">
                        <a:lnSpc>
                          <a:spcPct val="115000"/>
                        </a:lnSpc>
                        <a:spcAft>
                          <a:spcPts val="0"/>
                        </a:spcAft>
                        <a:buSzPts val="1200"/>
                        <a:buFont typeface="Calibri"/>
                        <a:buNone/>
                      </a:pPr>
                      <a:endParaRPr lang="tr-TR" sz="900" dirty="0">
                        <a:solidFill>
                          <a:schemeClr val="tx1"/>
                        </a:solidFill>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373271">
                <a:tc>
                  <a:txBody>
                    <a:bodyPr/>
                    <a:lstStyle/>
                    <a:p>
                      <a:pPr algn="ctr">
                        <a:spcAft>
                          <a:spcPts val="0"/>
                        </a:spcAft>
                      </a:pP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2023-20204</a:t>
                      </a:r>
                      <a:r>
                        <a:rPr lang="tr-TR" sz="900" baseline="0" dirty="0" smtClean="0">
                          <a:solidFill>
                            <a:schemeClr val="tx1"/>
                          </a:solidFill>
                          <a:effectLst/>
                          <a:latin typeface="Times New Roman"/>
                          <a:ea typeface="Times New Roman"/>
                        </a:rPr>
                        <a:t> EĞİTİM- ÖĞRETİM YILI</a:t>
                      </a: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16">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4634">
                <a:tc>
                  <a:txBody>
                    <a:bodyPr/>
                    <a:lstStyle/>
                    <a:p>
                      <a:pPr algn="ctr">
                        <a:spcAft>
                          <a:spcPts val="0"/>
                        </a:spcAft>
                      </a:pP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A.SNF.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ÖZEL EĞT.</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4634">
                <a:tc>
                  <a:txBody>
                    <a:bodyPr/>
                    <a:lstStyle/>
                    <a:p>
                      <a:pPr algn="ctr">
                        <a:spcAft>
                          <a:spcPts val="0"/>
                        </a:spcAft>
                      </a:pP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66081">
                <a:tc>
                  <a:txBody>
                    <a:bodyPr/>
                    <a:lstStyle/>
                    <a:p>
                      <a:pPr algn="ctr">
                        <a:spcAft>
                          <a:spcPts val="0"/>
                        </a:spcAft>
                      </a:pPr>
                      <a:r>
                        <a:rPr lang="tr-TR" sz="900" b="0" dirty="0" smtClean="0">
                          <a:solidFill>
                            <a:schemeClr val="tx1"/>
                          </a:solidFill>
                          <a:effectLst/>
                          <a:latin typeface="Times New Roman"/>
                          <a:ea typeface="Times New Roman"/>
                        </a:rPr>
                        <a:t>ÖĞRENCİ SAYISI</a:t>
                      </a: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59</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57</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116</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77</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solidFill>
                            <a:schemeClr val="tx1"/>
                          </a:solidFill>
                          <a:effectLst/>
                          <a:latin typeface="Times New Roman"/>
                          <a:ea typeface="Times New Roman"/>
                        </a:rPr>
                        <a:t>85</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solidFill>
                            <a:schemeClr val="tx1"/>
                          </a:solidFill>
                          <a:effectLst/>
                          <a:latin typeface="Times New Roman"/>
                          <a:ea typeface="Times New Roman"/>
                        </a:rPr>
                        <a:t>162</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81</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78</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159</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66</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88</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solidFill>
                            <a:schemeClr val="tx1"/>
                          </a:solidFill>
                          <a:effectLst/>
                          <a:latin typeface="Times New Roman"/>
                          <a:ea typeface="Times New Roman"/>
                        </a:rPr>
                        <a:t>154</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solidFill>
                            <a:schemeClr val="tx1"/>
                          </a:solidFill>
                          <a:effectLst/>
                          <a:latin typeface="Times New Roman"/>
                          <a:ea typeface="Times New Roman"/>
                        </a:rPr>
                        <a:t>49</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solidFill>
                            <a:schemeClr val="tx1"/>
                          </a:solidFill>
                          <a:effectLst/>
                          <a:latin typeface="Times New Roman"/>
                          <a:ea typeface="Times New Roman"/>
                        </a:rPr>
                        <a:t>52</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solidFill>
                            <a:schemeClr val="tx1"/>
                          </a:solidFill>
                          <a:effectLst/>
                          <a:latin typeface="Times New Roman"/>
                          <a:ea typeface="Times New Roman"/>
                        </a:rPr>
                        <a:t>101</a:t>
                      </a:r>
                      <a:endParaRPr lang="tr-TR" sz="8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r>
                        <a:rPr lang="tr-TR" sz="800" dirty="0" smtClean="0">
                          <a:solidFill>
                            <a:schemeClr val="tx1"/>
                          </a:solidFill>
                        </a:rPr>
                        <a:t> 0</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sz="9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8</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8</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9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28628">
                <a:tc>
                  <a:txBody>
                    <a:bodyPr/>
                    <a:lstStyle/>
                    <a:p>
                      <a:pPr algn="ctr">
                        <a:spcAft>
                          <a:spcPts val="0"/>
                        </a:spcAft>
                      </a:pP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endParaRPr lang="tr-TR"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endParaRPr lang="tr-TR"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0427">
                <a:tc>
                  <a:txBody>
                    <a:bodyPr/>
                    <a:lstStyle/>
                    <a:p>
                      <a:pPr algn="ctr">
                        <a:spcAft>
                          <a:spcPts val="0"/>
                        </a:spcAft>
                      </a:pP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0">
                  <a:txBody>
                    <a:bodyPr/>
                    <a:lstStyle/>
                    <a:p>
                      <a:pPr>
                        <a:spcAft>
                          <a:spcPts val="0"/>
                        </a:spcAft>
                      </a:pPr>
                      <a:r>
                        <a:rPr lang="tr-TR" sz="900" dirty="0" smtClean="0">
                          <a:solidFill>
                            <a:schemeClr val="tx1"/>
                          </a:solidFill>
                          <a:effectLst/>
                          <a:latin typeface="Times New Roman"/>
                          <a:ea typeface="Times New Roman"/>
                        </a:rPr>
                        <a:t>2024-2025 EĞİTİM ÖĞRETİM YILI</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1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4634">
                <a:tc>
                  <a:txBody>
                    <a:bodyPr/>
                    <a:lstStyle/>
                    <a:p>
                      <a:pPr algn="ctr">
                        <a:spcAft>
                          <a:spcPts val="0"/>
                        </a:spcAft>
                      </a:pP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ANA.</a:t>
                      </a:r>
                      <a:r>
                        <a:rPr lang="tr-TR" sz="900" baseline="0" dirty="0" smtClean="0">
                          <a:solidFill>
                            <a:schemeClr val="tx1"/>
                          </a:solidFill>
                          <a:effectLst/>
                          <a:latin typeface="Times New Roman"/>
                          <a:ea typeface="Times New Roman"/>
                        </a:rPr>
                        <a:t> SINFI.</a:t>
                      </a: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tx1"/>
                          </a:solidFill>
                          <a:effectLst/>
                          <a:latin typeface="Times New Roman"/>
                          <a:ea typeface="Times New Roman"/>
                        </a:rPr>
                        <a:t>ÖZEL EĞT.</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4634">
                <a:tc>
                  <a:txBody>
                    <a:bodyPr/>
                    <a:lstStyle/>
                    <a:p>
                      <a:pPr algn="ctr">
                        <a:spcAft>
                          <a:spcPts val="0"/>
                        </a:spcAft>
                      </a:pP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gridSpan="2">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gridSpan="2">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gridSpan="2">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dirty="0" smtClean="0">
                          <a:solidFill>
                            <a:schemeClr val="tx1"/>
                          </a:solidFill>
                          <a:effectLst/>
                          <a:latin typeface="Times New Roman"/>
                          <a:ea typeface="Times New Roman"/>
                        </a:rPr>
                        <a:t>K</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solidFill>
                            <a:schemeClr val="tx1"/>
                          </a:solidFill>
                          <a:effectLst/>
                          <a:latin typeface="Times New Roman"/>
                          <a:ea typeface="Times New Roman"/>
                        </a:rPr>
                        <a:t>E</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dirty="0" smtClean="0">
                          <a:solidFill>
                            <a:schemeClr val="tx1"/>
                          </a:solidFill>
                          <a:effectLst/>
                          <a:latin typeface="Times New Roman"/>
                          <a:ea typeface="Times New Roman"/>
                        </a:rPr>
                        <a:t>T</a:t>
                      </a: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endParaRPr lang="tr-TR" sz="900" dirty="0">
                        <a:solidFill>
                          <a:schemeClr val="tx1"/>
                        </a:solidFill>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45197">
                <a:tc>
                  <a:txBody>
                    <a:bodyPr/>
                    <a:lstStyle/>
                    <a:p>
                      <a:pPr algn="ctr">
                        <a:spcAft>
                          <a:spcPts val="0"/>
                        </a:spcAft>
                      </a:pPr>
                      <a:r>
                        <a:rPr lang="tr-TR" sz="900" b="0" dirty="0" smtClean="0">
                          <a:solidFill>
                            <a:schemeClr val="tx1"/>
                          </a:solidFill>
                          <a:effectLst/>
                          <a:latin typeface="Times New Roman"/>
                          <a:ea typeface="Times New Roman"/>
                        </a:rPr>
                        <a:t>ÖĞRENCİ SAYISI</a:t>
                      </a:r>
                      <a:endParaRPr lang="tr-TR" sz="900" b="0" dirty="0">
                        <a:solidFill>
                          <a:schemeClr val="tx1"/>
                        </a:solidFill>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r>
                        <a:rPr lang="tr-TR" sz="800" dirty="0" smtClean="0">
                          <a:solidFill>
                            <a:schemeClr val="tx1"/>
                          </a:solidFill>
                        </a:rPr>
                        <a:t>26</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32</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58</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r>
                        <a:rPr lang="tr-TR" sz="800" dirty="0" smtClean="0">
                          <a:solidFill>
                            <a:schemeClr val="tx1"/>
                          </a:solidFill>
                        </a:rPr>
                        <a:t>72</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2">
                  <a:txBody>
                    <a:bodyPr/>
                    <a:lstStyle/>
                    <a:p>
                      <a:r>
                        <a:rPr lang="tr-TR" sz="800" dirty="0" smtClean="0">
                          <a:solidFill>
                            <a:schemeClr val="tx1"/>
                          </a:solidFill>
                        </a:rPr>
                        <a:t>70</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a:txBody>
                    <a:bodyPr/>
                    <a:lstStyle/>
                    <a:p>
                      <a:r>
                        <a:rPr lang="tr-TR" sz="800" dirty="0" smtClean="0">
                          <a:solidFill>
                            <a:schemeClr val="tx1"/>
                          </a:solidFill>
                        </a:rPr>
                        <a:t>142</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77</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64</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141</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85</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85</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solidFill>
                            <a:schemeClr val="tx1"/>
                          </a:solidFill>
                        </a:rPr>
                        <a:t>170</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r>
                        <a:rPr lang="tr-TR" sz="800" dirty="0" smtClean="0">
                          <a:solidFill>
                            <a:schemeClr val="tx1"/>
                          </a:solidFill>
                        </a:rPr>
                        <a:t>62</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2">
                  <a:txBody>
                    <a:bodyPr/>
                    <a:lstStyle/>
                    <a:p>
                      <a:r>
                        <a:rPr lang="tr-TR" sz="800" dirty="0" smtClean="0">
                          <a:solidFill>
                            <a:schemeClr val="tx1"/>
                          </a:solidFill>
                        </a:rPr>
                        <a:t>80</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2">
                  <a:txBody>
                    <a:bodyPr/>
                    <a:lstStyle/>
                    <a:p>
                      <a:r>
                        <a:rPr lang="tr-TR" sz="800" dirty="0" smtClean="0">
                          <a:solidFill>
                            <a:schemeClr val="tx1"/>
                          </a:solidFill>
                        </a:rPr>
                        <a:t>152</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a:txBody>
                    <a:bodyPr/>
                    <a:lstStyle/>
                    <a:p>
                      <a:r>
                        <a:rPr lang="tr-TR" sz="800" dirty="0" smtClean="0">
                          <a:solidFill>
                            <a:schemeClr val="tx1"/>
                          </a:solidFill>
                        </a:rPr>
                        <a:t>0</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r>
                        <a:rPr lang="tr-TR" sz="800" dirty="0" smtClean="0">
                          <a:solidFill>
                            <a:schemeClr val="tx1"/>
                          </a:solidFill>
                        </a:rPr>
                        <a:t>8</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a:txBody>
                    <a:bodyPr/>
                    <a:lstStyle/>
                    <a:p>
                      <a:r>
                        <a:rPr lang="tr-TR" sz="800" dirty="0" smtClean="0">
                          <a:solidFill>
                            <a:schemeClr val="tx1"/>
                          </a:solidFill>
                        </a:rPr>
                        <a:t>8</a:t>
                      </a:r>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sz="800" dirty="0">
                        <a:solidFill>
                          <a:schemeClr val="tx1"/>
                        </a:solidFill>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grpSp>
        <p:nvGrpSpPr>
          <p:cNvPr id="3" name="Grup 10"/>
          <p:cNvGrpSpPr/>
          <p:nvPr/>
        </p:nvGrpSpPr>
        <p:grpSpPr>
          <a:xfrm>
            <a:off x="-41937" y="0"/>
            <a:ext cx="9185937" cy="866436"/>
            <a:chOff x="0" y="3994375"/>
            <a:chExt cx="6858000" cy="1155249"/>
          </a:xfrm>
        </p:grpSpPr>
        <p:pic>
          <p:nvPicPr>
            <p:cNvPr id="8"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9" name="Metin kutusu 12"/>
            <p:cNvSpPr txBox="1"/>
            <p:nvPr/>
          </p:nvSpPr>
          <p:spPr>
            <a:xfrm>
              <a:off x="188640" y="4105428"/>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8"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r>
              <a:rPr lang="tr-TR" sz="1100" dirty="0" smtClean="0">
                <a:solidFill>
                  <a:schemeClr val="bg1">
                    <a:lumMod val="75000"/>
                  </a:schemeClr>
                </a:solidFill>
              </a:rPr>
              <a:t>             </a:t>
            </a:r>
            <a:endParaRPr lang="tr-TR" sz="1300" dirty="0">
              <a:solidFill>
                <a:schemeClr val="tx1"/>
              </a:solidFill>
            </a:endParaRPr>
          </a:p>
        </p:txBody>
      </p:sp>
      <p:sp>
        <p:nvSpPr>
          <p:cNvPr id="3" name="Başlık 2"/>
          <p:cNvSpPr>
            <a:spLocks noGrp="1"/>
          </p:cNvSpPr>
          <p:nvPr>
            <p:ph type="title"/>
          </p:nvPr>
        </p:nvSpPr>
        <p:spPr>
          <a:xfrm>
            <a:off x="500034" y="714356"/>
            <a:ext cx="8229600" cy="571504"/>
          </a:xfrm>
        </p:spPr>
        <p:txBody>
          <a:bodyPr>
            <a:normAutofit fontScale="90000"/>
          </a:bodyPr>
          <a:lstStyle/>
          <a:p>
            <a:r>
              <a:rPr lang="tr-TR" dirty="0" smtClean="0"/>
              <a:t>Derslik – Şube- Öğrenci Sayıları</a:t>
            </a:r>
            <a:br>
              <a:rPr lang="tr-TR" dirty="0" smtClean="0"/>
            </a:b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618917551"/>
              </p:ext>
            </p:extLst>
          </p:nvPr>
        </p:nvGraphicFramePr>
        <p:xfrm>
          <a:off x="857224" y="1000108"/>
          <a:ext cx="7383348" cy="1558488"/>
        </p:xfrm>
        <a:graphic>
          <a:graphicData uri="http://schemas.openxmlformats.org/drawingml/2006/table">
            <a:tbl>
              <a:tblPr>
                <a:tableStyleId>{5C22544A-7EE6-4342-B048-85BDC9FD1C3A}</a:tableStyleId>
              </a:tblPr>
              <a:tblGrid>
                <a:gridCol w="802426"/>
                <a:gridCol w="546708"/>
                <a:gridCol w="523074"/>
                <a:gridCol w="576064"/>
                <a:gridCol w="576064"/>
                <a:gridCol w="720080"/>
                <a:gridCol w="720080"/>
                <a:gridCol w="720080"/>
                <a:gridCol w="720080"/>
                <a:gridCol w="720080"/>
                <a:gridCol w="758612"/>
              </a:tblGrid>
              <a:tr h="315468">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2019-2020 EĞİTİM ÖĞRETİM YILI</a:t>
                      </a: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2020-2021</a:t>
                      </a:r>
                      <a:r>
                        <a:rPr lang="tr-TR" sz="900" baseline="0" dirty="0" smtClean="0">
                          <a:effectLst/>
                          <a:latin typeface="Times New Roman"/>
                          <a:ea typeface="Times New Roman"/>
                        </a:rPr>
                        <a:t> </a:t>
                      </a:r>
                      <a:r>
                        <a:rPr lang="tr-TR" sz="900" dirty="0" smtClean="0">
                          <a:effectLst/>
                          <a:latin typeface="Times New Roman"/>
                          <a:ea typeface="Times New Roman"/>
                        </a:rPr>
                        <a:t>EĞİTİM ÖĞRETİM YILI</a:t>
                      </a: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68">
                <a:tc>
                  <a:txBody>
                    <a:bodyPr/>
                    <a:lstStyle/>
                    <a:p>
                      <a:pPr algn="ctr">
                        <a:lnSpc>
                          <a:spcPct val="115000"/>
                        </a:lnSpc>
                        <a:spcAft>
                          <a:spcPts val="0"/>
                        </a:spcAft>
                      </a:pPr>
                      <a:r>
                        <a:rPr lang="tr-TR" sz="900" dirty="0">
                          <a:effectLst/>
                        </a:rPr>
                        <a:t>OKULUN ADI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196">
                <a:tc>
                  <a:txBody>
                    <a:bodyPr/>
                    <a:lstStyle/>
                    <a:p>
                      <a:pPr algn="ctr">
                        <a:lnSpc>
                          <a:spcPct val="115000"/>
                        </a:lnSpc>
                        <a:spcAft>
                          <a:spcPts val="0"/>
                        </a:spcAft>
                      </a:pPr>
                      <a:r>
                        <a:rPr lang="tr-TR" sz="900" dirty="0">
                          <a:effectLst/>
                        </a:rPr>
                        <a:t>ANA SINIFI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2</a:t>
                      </a:r>
                      <a:endParaRPr lang="tr-TR" sz="120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51</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113</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4</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30</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32</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62</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888">
                <a:tc>
                  <a:txBody>
                    <a:bodyPr/>
                    <a:lstStyle/>
                    <a:p>
                      <a:pPr algn="ctr">
                        <a:lnSpc>
                          <a:spcPct val="115000"/>
                        </a:lnSpc>
                        <a:spcAft>
                          <a:spcPts val="0"/>
                        </a:spcAft>
                      </a:pPr>
                      <a:r>
                        <a:rPr lang="tr-TR" sz="900" dirty="0" smtClean="0">
                          <a:effectLst/>
                        </a:rPr>
                        <a:t>İLKOKUL</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10</a:t>
                      </a:r>
                      <a:endParaRPr lang="tr-TR" sz="120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352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304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656</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10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20</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280</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303</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583</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548">
                <a:tc>
                  <a:txBody>
                    <a:bodyPr/>
                    <a:lstStyle/>
                    <a:p>
                      <a:pPr algn="ctr">
                        <a:lnSpc>
                          <a:spcPct val="115000"/>
                        </a:lnSpc>
                        <a:spcAft>
                          <a:spcPts val="0"/>
                        </a:spcAft>
                      </a:pPr>
                      <a:r>
                        <a:rPr lang="tr-TR" sz="900" dirty="0">
                          <a:effectLst/>
                        </a:rPr>
                        <a:t>GENEL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12</a:t>
                      </a:r>
                      <a:endParaRPr lang="tr-TR" sz="120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403</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366</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769</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12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24</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357</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341</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050" dirty="0" smtClean="0"/>
                        <a:t>698</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11 Altbilgi Yer Tutucusu"/>
          <p:cNvSpPr>
            <a:spLocks noGrp="1"/>
          </p:cNvSpPr>
          <p:nvPr>
            <p:ph type="ftr" sz="quarter" idx="11"/>
          </p:nvPr>
        </p:nvSpPr>
        <p:spPr/>
        <p:txBody>
          <a:bodyPr/>
          <a:lstStyle/>
          <a:p>
            <a:r>
              <a:rPr lang="tr-TR" dirty="0" smtClean="0"/>
              <a:t>OSMANİYE İLKOKULU</a:t>
            </a:r>
          </a:p>
        </p:txBody>
      </p:sp>
      <p:sp>
        <p:nvSpPr>
          <p:cNvPr id="15" name="14 Slayt Numarası Yer Tutucusu"/>
          <p:cNvSpPr>
            <a:spLocks noGrp="1"/>
          </p:cNvSpPr>
          <p:nvPr>
            <p:ph type="sldNum" sz="quarter" idx="12"/>
          </p:nvPr>
        </p:nvSpPr>
        <p:spPr/>
        <p:txBody>
          <a:bodyPr/>
          <a:lstStyle/>
          <a:p>
            <a:fld id="{9D8F4175-962E-41E7-A50F-4ADF61DA32C9}" type="slidenum">
              <a:rPr lang="tr-TR" smtClean="0"/>
              <a:pPr/>
              <a:t>12</a:t>
            </a:fld>
            <a:endParaRPr lang="tr-TR"/>
          </a:p>
        </p:txBody>
      </p:sp>
      <p:graphicFrame>
        <p:nvGraphicFramePr>
          <p:cNvPr id="16" name="15 Tablo"/>
          <p:cNvGraphicFramePr>
            <a:graphicFrameLocks noGrp="1"/>
          </p:cNvGraphicFramePr>
          <p:nvPr>
            <p:extLst>
              <p:ext uri="{D42A27DB-BD31-4B8C-83A1-F6EECF244321}">
                <p14:modId xmlns:p14="http://schemas.microsoft.com/office/powerpoint/2010/main" val="1728930599"/>
              </p:ext>
            </p:extLst>
          </p:nvPr>
        </p:nvGraphicFramePr>
        <p:xfrm>
          <a:off x="785786" y="3357562"/>
          <a:ext cx="7416827" cy="1982481"/>
        </p:xfrm>
        <a:graphic>
          <a:graphicData uri="http://schemas.openxmlformats.org/drawingml/2006/table">
            <a:tbl>
              <a:tblPr/>
              <a:tblGrid>
                <a:gridCol w="674257"/>
                <a:gridCol w="674257"/>
                <a:gridCol w="674257"/>
                <a:gridCol w="674257"/>
                <a:gridCol w="674257"/>
                <a:gridCol w="674257"/>
                <a:gridCol w="674257"/>
                <a:gridCol w="674257"/>
                <a:gridCol w="674257"/>
                <a:gridCol w="674257"/>
                <a:gridCol w="674257"/>
              </a:tblGrid>
              <a:tr h="326628">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algn="ctr">
                        <a:lnSpc>
                          <a:spcPct val="115000"/>
                        </a:lnSpc>
                        <a:spcAft>
                          <a:spcPts val="0"/>
                        </a:spcAft>
                      </a:pPr>
                      <a:r>
                        <a:rPr lang="tr-TR" sz="900" dirty="0" smtClean="0">
                          <a:effectLst/>
                          <a:latin typeface="Times New Roman"/>
                          <a:ea typeface="Times New Roman"/>
                        </a:rPr>
                        <a:t>2021-2022</a:t>
                      </a:r>
                      <a:r>
                        <a:rPr lang="tr-TR" sz="900" baseline="0" dirty="0" smtClean="0">
                          <a:effectLst/>
                          <a:latin typeface="Times New Roman"/>
                          <a:ea typeface="Times New Roman"/>
                        </a:rPr>
                        <a:t> </a:t>
                      </a:r>
                      <a:r>
                        <a:rPr lang="tr-TR" sz="900" dirty="0" smtClean="0">
                          <a:effectLst/>
                          <a:latin typeface="Times New Roman"/>
                          <a:ea typeface="Times New Roman"/>
                        </a:rPr>
                        <a:t>EĞİTİM ÖĞRETİM YILI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2022-2023</a:t>
                      </a:r>
                      <a:r>
                        <a:rPr lang="tr-TR" sz="900" baseline="0" dirty="0" smtClean="0">
                          <a:effectLst/>
                          <a:latin typeface="Times New Roman"/>
                          <a:ea typeface="Times New Roman"/>
                        </a:rPr>
                        <a:t>  </a:t>
                      </a:r>
                      <a:r>
                        <a:rPr lang="tr-TR" sz="900" dirty="0" smtClean="0">
                          <a:effectLst/>
                          <a:latin typeface="Times New Roman"/>
                          <a:ea typeface="Times New Roman"/>
                        </a:rPr>
                        <a:t>EĞİTİM ÖĞRETİM YILI</a:t>
                      </a: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60040">
                <a:tc>
                  <a:txBody>
                    <a:bodyPr/>
                    <a:lstStyle/>
                    <a:p>
                      <a:pPr algn="ctr">
                        <a:lnSpc>
                          <a:spcPct val="115000"/>
                        </a:lnSpc>
                        <a:spcAft>
                          <a:spcPts val="0"/>
                        </a:spcAft>
                      </a:pPr>
                      <a:r>
                        <a:rPr lang="tr-TR" sz="900" dirty="0">
                          <a:effectLst/>
                        </a:rPr>
                        <a:t>OKULUN ADI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32048">
                <a:tc>
                  <a:txBody>
                    <a:bodyPr/>
                    <a:lstStyle/>
                    <a:p>
                      <a:pPr>
                        <a:lnSpc>
                          <a:spcPct val="115000"/>
                        </a:lnSpc>
                        <a:spcAft>
                          <a:spcPts val="0"/>
                        </a:spcAft>
                      </a:pPr>
                      <a:r>
                        <a:rPr lang="tr-TR" sz="900" dirty="0">
                          <a:effectLst/>
                        </a:rPr>
                        <a:t>ANA SINIFI  </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2</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4</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66</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55</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121</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2</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4</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66</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63</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129</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31717">
                <a:tc>
                  <a:txBody>
                    <a:bodyPr/>
                    <a:lstStyle/>
                    <a:p>
                      <a:pPr>
                        <a:lnSpc>
                          <a:spcPct val="115000"/>
                        </a:lnSpc>
                        <a:spcAft>
                          <a:spcPts val="0"/>
                        </a:spcAft>
                      </a:pPr>
                      <a:r>
                        <a:rPr lang="tr-TR" sz="900" dirty="0" smtClean="0">
                          <a:effectLst/>
                        </a:rPr>
                        <a:t>İLKOKUL</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10</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19</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330</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270</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600</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10</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19</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265</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278</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b="1" dirty="0" smtClean="0"/>
                        <a:t>600</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32048">
                <a:tc>
                  <a:txBody>
                    <a:bodyPr/>
                    <a:lstStyle/>
                    <a:p>
                      <a:pPr>
                        <a:lnSpc>
                          <a:spcPct val="115000"/>
                        </a:lnSpc>
                        <a:spcAft>
                          <a:spcPts val="0"/>
                        </a:spcAft>
                      </a:pPr>
                      <a:r>
                        <a:rPr lang="tr-TR" sz="900" dirty="0">
                          <a:effectLst/>
                        </a:rPr>
                        <a:t>GENEL TOPLAM</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12</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23</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396</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325</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721</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12</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23</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331</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341</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b="1" dirty="0" smtClean="0"/>
                        <a:t>672</a:t>
                      </a:r>
                      <a:endParaRPr lang="tr-TR" sz="1050" b="1"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8"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r>
              <a:rPr lang="tr-TR" sz="1100" dirty="0" smtClean="0">
                <a:solidFill>
                  <a:schemeClr val="bg1">
                    <a:lumMod val="75000"/>
                  </a:schemeClr>
                </a:solidFill>
              </a:rPr>
              <a:t>             </a:t>
            </a:r>
            <a:endParaRPr lang="tr-TR" sz="1300" dirty="0">
              <a:solidFill>
                <a:schemeClr val="tx1"/>
              </a:solidFill>
            </a:endParaRPr>
          </a:p>
        </p:txBody>
      </p:sp>
      <p:sp>
        <p:nvSpPr>
          <p:cNvPr id="3" name="Başlık 2"/>
          <p:cNvSpPr>
            <a:spLocks noGrp="1"/>
          </p:cNvSpPr>
          <p:nvPr>
            <p:ph type="title"/>
          </p:nvPr>
        </p:nvSpPr>
        <p:spPr>
          <a:xfrm>
            <a:off x="500034" y="714356"/>
            <a:ext cx="8229600" cy="571504"/>
          </a:xfrm>
        </p:spPr>
        <p:txBody>
          <a:bodyPr>
            <a:normAutofit fontScale="90000"/>
          </a:bodyPr>
          <a:lstStyle/>
          <a:p>
            <a:r>
              <a:rPr lang="tr-TR" dirty="0" smtClean="0"/>
              <a:t>Derslik – Şube- Öğrenci Sayıları</a:t>
            </a:r>
            <a:br>
              <a:rPr lang="tr-TR" dirty="0" smtClean="0"/>
            </a:br>
            <a:endParaRPr lang="tr-TR" dirty="0"/>
          </a:p>
        </p:txBody>
      </p:sp>
      <p:sp>
        <p:nvSpPr>
          <p:cNvPr id="12" name="11 Altbilgi Yer Tutucusu"/>
          <p:cNvSpPr>
            <a:spLocks noGrp="1"/>
          </p:cNvSpPr>
          <p:nvPr>
            <p:ph type="ftr" sz="quarter" idx="11"/>
          </p:nvPr>
        </p:nvSpPr>
        <p:spPr/>
        <p:txBody>
          <a:bodyPr/>
          <a:lstStyle/>
          <a:p>
            <a:r>
              <a:rPr lang="tr-TR" dirty="0" smtClean="0"/>
              <a:t>OSMANİYE İLKOKULU</a:t>
            </a:r>
          </a:p>
        </p:txBody>
      </p:sp>
      <p:sp>
        <p:nvSpPr>
          <p:cNvPr id="15" name="14 Slayt Numarası Yer Tutucusu"/>
          <p:cNvSpPr>
            <a:spLocks noGrp="1"/>
          </p:cNvSpPr>
          <p:nvPr>
            <p:ph type="sldNum" sz="quarter" idx="12"/>
          </p:nvPr>
        </p:nvSpPr>
        <p:spPr/>
        <p:txBody>
          <a:bodyPr/>
          <a:lstStyle/>
          <a:p>
            <a:fld id="{9D8F4175-962E-41E7-A50F-4ADF61DA32C9}" type="slidenum">
              <a:rPr lang="tr-TR" smtClean="0"/>
              <a:pPr/>
              <a:t>13</a:t>
            </a:fld>
            <a:endParaRPr lang="tr-TR"/>
          </a:p>
        </p:txBody>
      </p:sp>
      <p:graphicFrame>
        <p:nvGraphicFramePr>
          <p:cNvPr id="13" name="12 Tablo"/>
          <p:cNvGraphicFramePr>
            <a:graphicFrameLocks noGrp="1"/>
          </p:cNvGraphicFramePr>
          <p:nvPr>
            <p:extLst>
              <p:ext uri="{D42A27DB-BD31-4B8C-83A1-F6EECF244321}">
                <p14:modId xmlns:p14="http://schemas.microsoft.com/office/powerpoint/2010/main" val="2062954673"/>
              </p:ext>
            </p:extLst>
          </p:nvPr>
        </p:nvGraphicFramePr>
        <p:xfrm>
          <a:off x="928662" y="1571612"/>
          <a:ext cx="7286675" cy="2240546"/>
        </p:xfrm>
        <a:graphic>
          <a:graphicData uri="http://schemas.openxmlformats.org/drawingml/2006/table">
            <a:tbl>
              <a:tblPr/>
              <a:tblGrid>
                <a:gridCol w="662425"/>
                <a:gridCol w="662425"/>
                <a:gridCol w="662425"/>
                <a:gridCol w="662425"/>
                <a:gridCol w="662425"/>
                <a:gridCol w="662425"/>
                <a:gridCol w="662425"/>
                <a:gridCol w="662425"/>
                <a:gridCol w="662425"/>
                <a:gridCol w="662425"/>
                <a:gridCol w="662425"/>
              </a:tblGrid>
              <a:tr h="303092">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algn="ctr">
                        <a:lnSpc>
                          <a:spcPct val="115000"/>
                        </a:lnSpc>
                        <a:spcAft>
                          <a:spcPts val="0"/>
                        </a:spcAft>
                      </a:pPr>
                      <a:r>
                        <a:rPr lang="tr-TR" sz="900" dirty="0" smtClean="0">
                          <a:effectLst/>
                          <a:latin typeface="Times New Roman"/>
                          <a:ea typeface="Times New Roman"/>
                        </a:rPr>
                        <a:t>2023-2022</a:t>
                      </a:r>
                      <a:r>
                        <a:rPr lang="tr-TR" sz="900" baseline="0" dirty="0" smtClean="0">
                          <a:effectLst/>
                          <a:latin typeface="Times New Roman"/>
                          <a:ea typeface="Times New Roman"/>
                        </a:rPr>
                        <a:t>4  </a:t>
                      </a:r>
                      <a:r>
                        <a:rPr lang="tr-TR" sz="900" dirty="0" smtClean="0">
                          <a:effectLst/>
                          <a:latin typeface="Times New Roman"/>
                          <a:ea typeface="Times New Roman"/>
                        </a:rPr>
                        <a:t>EĞİTİM ÖĞRETİM YILI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2024-2025</a:t>
                      </a:r>
                      <a:r>
                        <a:rPr lang="tr-TR" sz="900" baseline="0" dirty="0" smtClean="0">
                          <a:effectLst/>
                          <a:latin typeface="Times New Roman"/>
                          <a:ea typeface="Times New Roman"/>
                        </a:rPr>
                        <a:t> </a:t>
                      </a:r>
                      <a:r>
                        <a:rPr lang="tr-TR" sz="900" dirty="0" smtClean="0">
                          <a:effectLst/>
                          <a:latin typeface="Times New Roman"/>
                          <a:ea typeface="Times New Roman"/>
                        </a:rPr>
                        <a:t>EĞİTİM ÖĞRETİM YILI</a:t>
                      </a: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34097">
                <a:tc>
                  <a:txBody>
                    <a:bodyPr/>
                    <a:lstStyle/>
                    <a:p>
                      <a:pPr algn="ctr">
                        <a:lnSpc>
                          <a:spcPct val="115000"/>
                        </a:lnSpc>
                        <a:spcAft>
                          <a:spcPts val="0"/>
                        </a:spcAft>
                      </a:pPr>
                      <a:r>
                        <a:rPr lang="tr-TR" sz="900" dirty="0">
                          <a:effectLst/>
                        </a:rPr>
                        <a:t>OKULUN ADI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00916">
                <a:tc>
                  <a:txBody>
                    <a:bodyPr/>
                    <a:lstStyle/>
                    <a:p>
                      <a:pPr>
                        <a:lnSpc>
                          <a:spcPct val="115000"/>
                        </a:lnSpc>
                        <a:spcAft>
                          <a:spcPts val="0"/>
                        </a:spcAft>
                      </a:pPr>
                      <a:r>
                        <a:rPr lang="tr-TR" sz="900" dirty="0">
                          <a:effectLst/>
                        </a:rPr>
                        <a:t>ANA SINIFI  </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2</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4</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66</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55</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121</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2</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4</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26</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32</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58</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00916">
                <a:tc>
                  <a:txBody>
                    <a:bodyPr/>
                    <a:lstStyle/>
                    <a:p>
                      <a:pPr>
                        <a:lnSpc>
                          <a:spcPct val="115000"/>
                        </a:lnSpc>
                        <a:spcAft>
                          <a:spcPts val="0"/>
                        </a:spcAft>
                      </a:pPr>
                      <a:r>
                        <a:rPr lang="tr-TR" sz="900" dirty="0" smtClean="0">
                          <a:effectLst/>
                          <a:latin typeface="Times New Roman"/>
                          <a:ea typeface="Times New Roman"/>
                        </a:rPr>
                        <a:t>ÖZEL</a:t>
                      </a:r>
                      <a:r>
                        <a:rPr lang="tr-TR" sz="900" baseline="0" dirty="0" smtClean="0">
                          <a:effectLst/>
                          <a:latin typeface="Times New Roman"/>
                          <a:ea typeface="Times New Roman"/>
                        </a:rPr>
                        <a:t> EĞİTİM</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1</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2</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8</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8</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1</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2</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8</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t>8</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609">
                <a:tc>
                  <a:txBody>
                    <a:bodyPr/>
                    <a:lstStyle/>
                    <a:p>
                      <a:pPr>
                        <a:lnSpc>
                          <a:spcPct val="115000"/>
                        </a:lnSpc>
                        <a:spcAft>
                          <a:spcPts val="0"/>
                        </a:spcAft>
                      </a:pPr>
                      <a:r>
                        <a:rPr lang="tr-TR" sz="900" dirty="0" smtClean="0">
                          <a:effectLst/>
                        </a:rPr>
                        <a:t>İLKOKUL</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10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20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330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270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600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10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20</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296</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309</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200" b="1" dirty="0" smtClean="0"/>
                        <a:t>605</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00916">
                <a:tc>
                  <a:txBody>
                    <a:bodyPr/>
                    <a:lstStyle/>
                    <a:p>
                      <a:pPr>
                        <a:lnSpc>
                          <a:spcPct val="115000"/>
                        </a:lnSpc>
                        <a:spcAft>
                          <a:spcPts val="0"/>
                        </a:spcAft>
                      </a:pPr>
                      <a:r>
                        <a:rPr lang="tr-TR" sz="900" dirty="0">
                          <a:effectLst/>
                        </a:rPr>
                        <a:t>GENEL TOPLAM</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12</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smtClean="0"/>
                        <a:t>24</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396</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325</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721</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13</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26</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322</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349</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200" b="1" dirty="0" smtClean="0"/>
                        <a:t>671</a:t>
                      </a:r>
                      <a:endParaRPr lang="tr-TR" sz="1200" b="1"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0" y="71322"/>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1"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endParaRPr lang="tr-TR" sz="1300" dirty="0">
              <a:solidFill>
                <a:schemeClr val="tx1"/>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943181342"/>
              </p:ext>
            </p:extLst>
          </p:nvPr>
        </p:nvGraphicFramePr>
        <p:xfrm>
          <a:off x="467544" y="1556792"/>
          <a:ext cx="7797612" cy="1161284"/>
        </p:xfrm>
        <a:graphic>
          <a:graphicData uri="http://schemas.openxmlformats.org/drawingml/2006/table">
            <a:tbl>
              <a:tblPr>
                <a:tableStyleId>{5C22544A-7EE6-4342-B048-85BDC9FD1C3A}</a:tableStyleId>
              </a:tblPr>
              <a:tblGrid>
                <a:gridCol w="2893481"/>
                <a:gridCol w="2754927"/>
                <a:gridCol w="2149204"/>
              </a:tblGrid>
              <a:tr h="360040">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2019-2020 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2020-2021</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888">
                <a:tc>
                  <a:txBody>
                    <a:bodyPr/>
                    <a:lstStyle/>
                    <a:p>
                      <a:pPr>
                        <a:lnSpc>
                          <a:spcPct val="115000"/>
                        </a:lnSpc>
                        <a:spcAft>
                          <a:spcPts val="0"/>
                        </a:spcAft>
                      </a:pPr>
                      <a:r>
                        <a:rPr lang="tr-TR" sz="900" dirty="0" smtClean="0">
                          <a:effectLst/>
                          <a:latin typeface="+mn-lt"/>
                          <a:ea typeface="+mn-ea"/>
                        </a:rPr>
                        <a:t>Derslik</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mn-lt"/>
                          <a:ea typeface="+mn-ea"/>
                        </a:rPr>
                        <a:t>64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888">
                <a:tc>
                  <a:txBody>
                    <a:bodyPr/>
                    <a:lstStyle/>
                    <a:p>
                      <a:pPr>
                        <a:lnSpc>
                          <a:spcPct val="115000"/>
                        </a:lnSpc>
                        <a:spcAft>
                          <a:spcPts val="0"/>
                        </a:spcAft>
                      </a:pPr>
                      <a:r>
                        <a:rPr lang="tr-TR" sz="900" dirty="0" smtClean="0">
                          <a:effectLst/>
                          <a:latin typeface="+mn-lt"/>
                          <a:ea typeface="+mn-ea"/>
                        </a:rPr>
                        <a:t>Okul</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mn-lt"/>
                          <a:ea typeface="+mn-ea"/>
                        </a:rPr>
                        <a:t>769</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698</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68">
                <a:tc>
                  <a:txBody>
                    <a:bodyPr/>
                    <a:lstStyle/>
                    <a:p>
                      <a:pPr>
                        <a:lnSpc>
                          <a:spcPct val="115000"/>
                        </a:lnSpc>
                        <a:spcAft>
                          <a:spcPts val="0"/>
                        </a:spcAft>
                      </a:pPr>
                      <a:r>
                        <a:rPr lang="tr-TR" sz="900" dirty="0" smtClean="0">
                          <a:effectLst/>
                          <a:latin typeface="Times New Roman"/>
                          <a:ea typeface="Times New Roman"/>
                        </a:rPr>
                        <a:t>Öğretmen</a:t>
                      </a:r>
                      <a:r>
                        <a:rPr lang="tr-TR" sz="900" baseline="0" dirty="0" smtClean="0">
                          <a:effectLst/>
                          <a:latin typeface="Times New Roman"/>
                          <a:ea typeface="Times New Roman"/>
                        </a:rPr>
                        <a:t> Başına Düşen Öğrenci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 </a:t>
                      </a:r>
                      <a:endParaRPr lang="tr-TR" sz="900" dirty="0">
                        <a:effectLst/>
                        <a:latin typeface="Times New Roman"/>
                        <a:ea typeface="Times New Roman"/>
                      </a:endParaRPr>
                    </a:p>
                    <a:p>
                      <a:pPr algn="ctr">
                        <a:lnSpc>
                          <a:spcPct val="115000"/>
                        </a:lnSpc>
                        <a:spcAft>
                          <a:spcPts val="0"/>
                        </a:spcAft>
                      </a:pPr>
                      <a:r>
                        <a:rPr lang="tr-TR" sz="900" dirty="0" smtClean="0">
                          <a:effectLst/>
                          <a:latin typeface="+mn-lt"/>
                          <a:ea typeface="+mn-ea"/>
                        </a:rPr>
                        <a:t>29</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Başlık 2"/>
          <p:cNvSpPr>
            <a:spLocks noGrp="1"/>
          </p:cNvSpPr>
          <p:nvPr>
            <p:ph type="title"/>
          </p:nvPr>
        </p:nvSpPr>
        <p:spPr>
          <a:xfrm>
            <a:off x="467544" y="692696"/>
            <a:ext cx="8229600" cy="864096"/>
          </a:xfrm>
        </p:spPr>
        <p:txBody>
          <a:bodyPr>
            <a:normAutofit fontScale="90000"/>
          </a:bodyPr>
          <a:lstStyle/>
          <a:p>
            <a:r>
              <a:rPr lang="tr-TR" sz="3600" dirty="0" smtClean="0"/>
              <a:t>Derslik, Okul ve Öğretmen Başına Düşen Öğrenci Sayısı</a:t>
            </a:r>
            <a:endParaRPr lang="tr-TR" dirty="0"/>
          </a:p>
        </p:txBody>
      </p:sp>
      <p:sp>
        <p:nvSpPr>
          <p:cNvPr id="15" name="14 Altbilgi Yer Tutucusu"/>
          <p:cNvSpPr>
            <a:spLocks noGrp="1"/>
          </p:cNvSpPr>
          <p:nvPr>
            <p:ph type="ftr" sz="quarter" idx="11"/>
          </p:nvPr>
        </p:nvSpPr>
        <p:spPr/>
        <p:txBody>
          <a:bodyPr/>
          <a:lstStyle/>
          <a:p>
            <a:r>
              <a:rPr lang="tr-TR" dirty="0" smtClean="0"/>
              <a:t>OSMANİYE İLKOKULU</a:t>
            </a:r>
          </a:p>
        </p:txBody>
      </p:sp>
      <p:sp>
        <p:nvSpPr>
          <p:cNvPr id="17" name="16 Slayt Numarası Yer Tutucusu"/>
          <p:cNvSpPr>
            <a:spLocks noGrp="1"/>
          </p:cNvSpPr>
          <p:nvPr>
            <p:ph type="sldNum" sz="quarter" idx="12"/>
          </p:nvPr>
        </p:nvSpPr>
        <p:spPr/>
        <p:txBody>
          <a:bodyPr/>
          <a:lstStyle/>
          <a:p>
            <a:fld id="{9D8F4175-962E-41E7-A50F-4ADF61DA32C9}" type="slidenum">
              <a:rPr lang="tr-TR" smtClean="0"/>
              <a:pPr/>
              <a:t>14</a:t>
            </a:fld>
            <a:endParaRPr lang="tr-TR"/>
          </a:p>
        </p:txBody>
      </p:sp>
      <p:graphicFrame>
        <p:nvGraphicFramePr>
          <p:cNvPr id="18" name="17 Tablo"/>
          <p:cNvGraphicFramePr>
            <a:graphicFrameLocks noGrp="1"/>
          </p:cNvGraphicFramePr>
          <p:nvPr>
            <p:extLst>
              <p:ext uri="{D42A27DB-BD31-4B8C-83A1-F6EECF244321}">
                <p14:modId xmlns:p14="http://schemas.microsoft.com/office/powerpoint/2010/main" val="3834397153"/>
              </p:ext>
            </p:extLst>
          </p:nvPr>
        </p:nvGraphicFramePr>
        <p:xfrm>
          <a:off x="571472" y="3143248"/>
          <a:ext cx="7795716" cy="1143009"/>
        </p:xfrm>
        <a:graphic>
          <a:graphicData uri="http://schemas.openxmlformats.org/drawingml/2006/table">
            <a:tbl>
              <a:tblPr/>
              <a:tblGrid>
                <a:gridCol w="2598572"/>
                <a:gridCol w="2598572"/>
                <a:gridCol w="2598572"/>
              </a:tblGrid>
              <a:tr h="279106">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2021-2022</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2022-2023</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79106">
                <a:tc>
                  <a:txBody>
                    <a:bodyPr/>
                    <a:lstStyle/>
                    <a:p>
                      <a:pPr>
                        <a:lnSpc>
                          <a:spcPct val="115000"/>
                        </a:lnSpc>
                        <a:spcAft>
                          <a:spcPts val="0"/>
                        </a:spcAft>
                      </a:pPr>
                      <a:r>
                        <a:rPr lang="tr-TR" sz="900" dirty="0" smtClean="0">
                          <a:effectLst/>
                          <a:latin typeface="+mn-lt"/>
                          <a:ea typeface="+mn-ea"/>
                        </a:rPr>
                        <a:t>Derslik</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dirty="0" smtClean="0"/>
                        <a:t>58</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79106">
                <a:tc>
                  <a:txBody>
                    <a:bodyPr/>
                    <a:lstStyle/>
                    <a:p>
                      <a:pPr>
                        <a:lnSpc>
                          <a:spcPct val="115000"/>
                        </a:lnSpc>
                        <a:spcAft>
                          <a:spcPts val="0"/>
                        </a:spcAft>
                      </a:pPr>
                      <a:r>
                        <a:rPr lang="tr-TR" sz="900" dirty="0" smtClean="0">
                          <a:effectLst/>
                          <a:latin typeface="+mn-lt"/>
                          <a:ea typeface="+mn-ea"/>
                        </a:rPr>
                        <a:t>Okul</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721</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dirty="0" smtClean="0"/>
                        <a:t>703</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05691">
                <a:tc>
                  <a:txBody>
                    <a:bodyPr/>
                    <a:lstStyle/>
                    <a:p>
                      <a:pPr>
                        <a:lnSpc>
                          <a:spcPct val="115000"/>
                        </a:lnSpc>
                        <a:spcAft>
                          <a:spcPts val="0"/>
                        </a:spcAft>
                      </a:pPr>
                      <a:r>
                        <a:rPr lang="tr-TR" sz="900" dirty="0" smtClean="0">
                          <a:effectLst/>
                          <a:latin typeface="Times New Roman"/>
                          <a:ea typeface="Times New Roman"/>
                        </a:rPr>
                        <a:t>Öğretmen</a:t>
                      </a:r>
                      <a:r>
                        <a:rPr lang="tr-TR" sz="900" baseline="0" dirty="0" smtClean="0">
                          <a:effectLst/>
                          <a:latin typeface="Times New Roman"/>
                          <a:ea typeface="Times New Roman"/>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15000"/>
                        </a:lnSpc>
                        <a:spcAft>
                          <a:spcPts val="0"/>
                        </a:spcAft>
                      </a:pPr>
                      <a:r>
                        <a:rPr lang="tr-TR" sz="900" dirty="0" smtClean="0">
                          <a:effectLst/>
                          <a:latin typeface="Times New Roman"/>
                          <a:ea typeface="Times New Roman"/>
                        </a:rPr>
                        <a:t>30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dirty="0" smtClean="0"/>
                        <a:t> 29</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6" name="15 Tablo"/>
          <p:cNvGraphicFramePr>
            <a:graphicFrameLocks noGrp="1"/>
          </p:cNvGraphicFramePr>
          <p:nvPr>
            <p:extLst>
              <p:ext uri="{D42A27DB-BD31-4B8C-83A1-F6EECF244321}">
                <p14:modId xmlns:p14="http://schemas.microsoft.com/office/powerpoint/2010/main" val="3191916082"/>
              </p:ext>
            </p:extLst>
          </p:nvPr>
        </p:nvGraphicFramePr>
        <p:xfrm>
          <a:off x="571472" y="4786322"/>
          <a:ext cx="7795716" cy="1227739"/>
        </p:xfrm>
        <a:graphic>
          <a:graphicData uri="http://schemas.openxmlformats.org/drawingml/2006/table">
            <a:tbl>
              <a:tblPr/>
              <a:tblGrid>
                <a:gridCol w="2598572"/>
                <a:gridCol w="2598572"/>
                <a:gridCol w="2598572"/>
              </a:tblGrid>
              <a:tr h="279106">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2023-2022</a:t>
                      </a:r>
                      <a:r>
                        <a:rPr lang="tr-TR" sz="900" baseline="0" dirty="0" smtClean="0">
                          <a:effectLst/>
                          <a:latin typeface="Times New Roman"/>
                          <a:ea typeface="Times New Roman"/>
                        </a:rPr>
                        <a:t>4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2024-2025</a:t>
                      </a:r>
                      <a:r>
                        <a:rPr lang="tr-TR" sz="900" baseline="0" dirty="0" smtClean="0">
                          <a:effectLst/>
                          <a:latin typeface="Times New Roman"/>
                          <a:ea typeface="Times New Roman"/>
                        </a:rPr>
                        <a:t> EĞİTİM ÖĞRETİM YILI</a:t>
                      </a:r>
                      <a:endParaRPr lang="tr-TR" sz="900" dirty="0" smtClean="0">
                        <a:effectLst/>
                        <a:latin typeface="Times New Roman"/>
                        <a:ea typeface="Times New Roman"/>
                      </a:endParaRPr>
                    </a:p>
                  </a:txBody>
                  <a:tcPr marL="59267" marR="59267"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63836">
                <a:tc>
                  <a:txBody>
                    <a:bodyPr/>
                    <a:lstStyle/>
                    <a:p>
                      <a:pPr>
                        <a:lnSpc>
                          <a:spcPct val="115000"/>
                        </a:lnSpc>
                        <a:spcAft>
                          <a:spcPts val="0"/>
                        </a:spcAft>
                      </a:pPr>
                      <a:r>
                        <a:rPr lang="tr-TR" sz="900" dirty="0" smtClean="0">
                          <a:effectLst/>
                          <a:latin typeface="+mn-lt"/>
                          <a:ea typeface="+mn-ea"/>
                        </a:rPr>
                        <a:t>Derslik</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50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dirty="0" smtClean="0"/>
                        <a:t>55</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79106">
                <a:tc>
                  <a:txBody>
                    <a:bodyPr/>
                    <a:lstStyle/>
                    <a:p>
                      <a:pPr>
                        <a:lnSpc>
                          <a:spcPct val="115000"/>
                        </a:lnSpc>
                        <a:spcAft>
                          <a:spcPts val="0"/>
                        </a:spcAft>
                      </a:pPr>
                      <a:r>
                        <a:rPr lang="tr-TR" sz="900" dirty="0" smtClean="0">
                          <a:effectLst/>
                          <a:latin typeface="+mn-lt"/>
                          <a:ea typeface="+mn-ea"/>
                        </a:rPr>
                        <a:t>Okul</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693</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tr-TR" sz="1050" dirty="0" smtClean="0"/>
                        <a:t>671</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05691">
                <a:tc>
                  <a:txBody>
                    <a:bodyPr/>
                    <a:lstStyle/>
                    <a:p>
                      <a:pPr>
                        <a:lnSpc>
                          <a:spcPct val="115000"/>
                        </a:lnSpc>
                        <a:spcAft>
                          <a:spcPts val="0"/>
                        </a:spcAft>
                      </a:pPr>
                      <a:r>
                        <a:rPr lang="tr-TR" sz="900" dirty="0" smtClean="0">
                          <a:effectLst/>
                          <a:latin typeface="Times New Roman"/>
                          <a:ea typeface="Times New Roman"/>
                        </a:rPr>
                        <a:t>Öğretmen</a:t>
                      </a:r>
                      <a:r>
                        <a:rPr lang="tr-TR" sz="900" baseline="0" dirty="0" smtClean="0">
                          <a:effectLst/>
                          <a:latin typeface="Times New Roman"/>
                          <a:ea typeface="Times New Roman"/>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15000"/>
                        </a:lnSpc>
                        <a:spcAft>
                          <a:spcPts val="0"/>
                        </a:spcAft>
                      </a:pPr>
                      <a:r>
                        <a:rPr lang="tr-TR" sz="900" dirty="0" smtClean="0">
                          <a:effectLst/>
                          <a:latin typeface="Times New Roman"/>
                          <a:ea typeface="Times New Roman"/>
                        </a:rPr>
                        <a:t>29</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tr-TR" sz="1050" dirty="0" smtClean="0"/>
                        <a:t>25</a:t>
                      </a:r>
                      <a:endParaRPr lang="tr-TR" sz="1050"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4262073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8"/>
          <p:cNvGrpSpPr/>
          <p:nvPr/>
        </p:nvGrpSpPr>
        <p:grpSpPr>
          <a:xfrm>
            <a:off x="0" y="71322"/>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1"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tr-TR" sz="1300" dirty="0">
              <a:solidFill>
                <a:schemeClr val="tx1"/>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257834343"/>
              </p:ext>
            </p:extLst>
          </p:nvPr>
        </p:nvGraphicFramePr>
        <p:xfrm>
          <a:off x="714348" y="1714488"/>
          <a:ext cx="7797613" cy="1285884"/>
        </p:xfrm>
        <a:graphic>
          <a:graphicData uri="http://schemas.openxmlformats.org/drawingml/2006/table">
            <a:tbl>
              <a:tblPr>
                <a:tableStyleId>{5C22544A-7EE6-4342-B048-85BDC9FD1C3A}</a:tableStyleId>
              </a:tblPr>
              <a:tblGrid>
                <a:gridCol w="2893481"/>
                <a:gridCol w="1377464"/>
                <a:gridCol w="1377464"/>
                <a:gridCol w="1074602"/>
                <a:gridCol w="1074602"/>
              </a:tblGrid>
              <a:tr h="654816">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900" dirty="0" smtClean="0">
                          <a:effectLst/>
                          <a:latin typeface="Times New Roman"/>
                          <a:ea typeface="Times New Roman"/>
                        </a:rPr>
                        <a:t>2019-2020 EĞİTİM</a:t>
                      </a:r>
                      <a:r>
                        <a:rPr lang="tr-TR" sz="900" baseline="0" dirty="0" smtClean="0">
                          <a:effectLst/>
                          <a:latin typeface="Times New Roman"/>
                          <a:ea typeface="Times New Roman"/>
                        </a:rPr>
                        <a:t> ÖĞRETİM YILI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2020-2021</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315534">
                <a:tc>
                  <a:txBody>
                    <a:bodyPr/>
                    <a:lstStyle/>
                    <a:p>
                      <a:pP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534">
                <a:tc>
                  <a:txBody>
                    <a:bodyPr/>
                    <a:lstStyle/>
                    <a:p>
                      <a:pPr>
                        <a:lnSpc>
                          <a:spcPct val="115000"/>
                        </a:lnSpc>
                        <a:spcAft>
                          <a:spcPts val="0"/>
                        </a:spcAft>
                      </a:pPr>
                      <a:r>
                        <a:rPr lang="tr-TR" sz="900" dirty="0" smtClean="0">
                          <a:effectLst/>
                          <a:latin typeface="Times New Roman"/>
                          <a:ea typeface="Times New Roman"/>
                        </a:rPr>
                        <a:t>DERSLİK İHTİYACI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900" dirty="0" smtClean="0">
                          <a:effectLst/>
                        </a:rPr>
                        <a:t>                                                     12</a:t>
                      </a:r>
                      <a:r>
                        <a:rPr lang="tr-TR" sz="900" dirty="0">
                          <a:effectLst/>
                        </a:rPr>
                        <a:t>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900" dirty="0" smtClean="0">
                          <a:effectLst/>
                          <a:latin typeface="Times New Roman"/>
                          <a:ea typeface="Times New Roman"/>
                        </a:rPr>
                        <a:t>                                         12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bl>
          </a:graphicData>
        </a:graphic>
      </p:graphicFrame>
      <p:sp>
        <p:nvSpPr>
          <p:cNvPr id="7" name="Başlık 2"/>
          <p:cNvSpPr>
            <a:spLocks noGrp="1"/>
          </p:cNvSpPr>
          <p:nvPr>
            <p:ph type="title"/>
          </p:nvPr>
        </p:nvSpPr>
        <p:spPr>
          <a:xfrm>
            <a:off x="467544" y="692696"/>
            <a:ext cx="8229600" cy="1143000"/>
          </a:xfrm>
        </p:spPr>
        <p:txBody>
          <a:bodyPr>
            <a:normAutofit/>
          </a:bodyPr>
          <a:lstStyle/>
          <a:p>
            <a:r>
              <a:rPr lang="tr-TR" sz="3600" dirty="0" smtClean="0"/>
              <a:t>Derslik İhtiyacı</a:t>
            </a:r>
            <a:endParaRPr lang="tr-TR" dirty="0"/>
          </a:p>
        </p:txBody>
      </p:sp>
      <p:sp>
        <p:nvSpPr>
          <p:cNvPr id="12" name="11 Altbilgi Yer Tutucusu"/>
          <p:cNvSpPr>
            <a:spLocks noGrp="1"/>
          </p:cNvSpPr>
          <p:nvPr>
            <p:ph type="ftr" sz="quarter" idx="11"/>
          </p:nvPr>
        </p:nvSpPr>
        <p:spPr/>
        <p:txBody>
          <a:bodyPr/>
          <a:lstStyle/>
          <a:p>
            <a:r>
              <a:rPr lang="tr-TR" dirty="0" smtClean="0"/>
              <a:t>OSMANİYE İLKOKULU</a:t>
            </a:r>
          </a:p>
        </p:txBody>
      </p:sp>
      <p:sp>
        <p:nvSpPr>
          <p:cNvPr id="15" name="14 Slayt Numarası Yer Tutucusu"/>
          <p:cNvSpPr>
            <a:spLocks noGrp="1"/>
          </p:cNvSpPr>
          <p:nvPr>
            <p:ph type="sldNum" sz="quarter" idx="12"/>
          </p:nvPr>
        </p:nvSpPr>
        <p:spPr/>
        <p:txBody>
          <a:bodyPr/>
          <a:lstStyle/>
          <a:p>
            <a:fld id="{9D8F4175-962E-41E7-A50F-4ADF61DA32C9}" type="slidenum">
              <a:rPr lang="tr-TR" smtClean="0"/>
              <a:pPr/>
              <a:t>15</a:t>
            </a:fld>
            <a:endParaRPr lang="tr-TR"/>
          </a:p>
        </p:txBody>
      </p:sp>
      <p:graphicFrame>
        <p:nvGraphicFramePr>
          <p:cNvPr id="16" name="15 Tablo"/>
          <p:cNvGraphicFramePr>
            <a:graphicFrameLocks noGrp="1"/>
          </p:cNvGraphicFramePr>
          <p:nvPr>
            <p:extLst>
              <p:ext uri="{D42A27DB-BD31-4B8C-83A1-F6EECF244321}">
                <p14:modId xmlns:p14="http://schemas.microsoft.com/office/powerpoint/2010/main" val="3203361372"/>
              </p:ext>
            </p:extLst>
          </p:nvPr>
        </p:nvGraphicFramePr>
        <p:xfrm>
          <a:off x="714348" y="3571876"/>
          <a:ext cx="7823200" cy="1224136"/>
        </p:xfrm>
        <a:graphic>
          <a:graphicData uri="http://schemas.openxmlformats.org/drawingml/2006/table">
            <a:tbl>
              <a:tblPr/>
              <a:tblGrid>
                <a:gridCol w="1564640"/>
                <a:gridCol w="1564640"/>
                <a:gridCol w="1564640"/>
                <a:gridCol w="1564640"/>
                <a:gridCol w="1564640"/>
              </a:tblGrid>
              <a:tr h="461764">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900" dirty="0" smtClean="0">
                          <a:effectLst/>
                          <a:latin typeface="Times New Roman"/>
                          <a:ea typeface="Times New Roman"/>
                        </a:rPr>
                        <a:t>2021-2022</a:t>
                      </a:r>
                      <a:r>
                        <a:rPr lang="tr-TR" sz="900" baseline="0" dirty="0" smtClean="0">
                          <a:effectLst/>
                          <a:latin typeface="Times New Roman"/>
                          <a:ea typeface="Times New Roman"/>
                        </a:rPr>
                        <a:t> </a:t>
                      </a:r>
                      <a:r>
                        <a:rPr lang="tr-TR" sz="900" dirty="0" smtClean="0">
                          <a:effectLst/>
                          <a:latin typeface="Times New Roman"/>
                          <a:ea typeface="Times New Roman"/>
                        </a:rPr>
                        <a:t> EĞİTİM</a:t>
                      </a:r>
                      <a:r>
                        <a:rPr lang="tr-TR" sz="900" baseline="0" dirty="0" smtClean="0">
                          <a:effectLst/>
                          <a:latin typeface="Times New Roman"/>
                          <a:ea typeface="Times New Roman"/>
                        </a:rPr>
                        <a:t> ÖĞRETİM YILI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tr-T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2022-2023</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02332">
                <a:tc>
                  <a:txBody>
                    <a:bodyPr/>
                    <a:lstStyle/>
                    <a:p>
                      <a:pP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60040">
                <a:tc>
                  <a:txBody>
                    <a:bodyPr/>
                    <a:lstStyle/>
                    <a:p>
                      <a:pPr>
                        <a:lnSpc>
                          <a:spcPct val="115000"/>
                        </a:lnSpc>
                        <a:spcAft>
                          <a:spcPts val="0"/>
                        </a:spcAft>
                      </a:pPr>
                      <a:r>
                        <a:rPr lang="tr-TR" sz="900" dirty="0" smtClean="0">
                          <a:effectLst/>
                          <a:latin typeface="Times New Roman"/>
                          <a:ea typeface="Times New Roman"/>
                        </a:rPr>
                        <a:t>DERSLİK İHTİYACI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algn="ctr">
                        <a:lnSpc>
                          <a:spcPct val="115000"/>
                        </a:lnSpc>
                        <a:spcAft>
                          <a:spcPts val="0"/>
                        </a:spcAft>
                      </a:pPr>
                      <a:r>
                        <a:rPr lang="tr-TR" sz="900" dirty="0" smtClean="0">
                          <a:effectLst/>
                        </a:rPr>
                        <a:t>                                                   </a:t>
                      </a:r>
                      <a:endParaRPr lang="tr-TR" sz="900" dirty="0">
                        <a:effectLst/>
                        <a:latin typeface="Times New Roman"/>
                        <a:ea typeface="Times New Roman"/>
                      </a:endParaRPr>
                    </a:p>
                    <a:p>
                      <a:pPr algn="ctr">
                        <a:lnSpc>
                          <a:spcPct val="115000"/>
                        </a:lnSpc>
                        <a:spcAft>
                          <a:spcPts val="0"/>
                        </a:spcAft>
                      </a:pPr>
                      <a:r>
                        <a:rPr lang="tr-TR" sz="900" dirty="0" smtClean="0">
                          <a:effectLst/>
                        </a:rPr>
                        <a:t>                                                                  12</a:t>
                      </a:r>
                      <a:r>
                        <a:rPr lang="tr-TR" sz="900" dirty="0">
                          <a:effectLst/>
                        </a:rPr>
                        <a:t>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algn="ctr">
                        <a:lnSpc>
                          <a:spcPct val="115000"/>
                        </a:lnSpc>
                        <a:spcAft>
                          <a:spcPts val="0"/>
                        </a:spcAft>
                      </a:pPr>
                      <a:r>
                        <a:rPr lang="tr-TR" sz="900" dirty="0" smtClean="0">
                          <a:effectLst/>
                          <a:latin typeface="Times New Roman"/>
                          <a:ea typeface="Times New Roman"/>
                        </a:rPr>
                        <a:t>                                                           12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tr-T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3" name="12 Tablo"/>
          <p:cNvGraphicFramePr>
            <a:graphicFrameLocks noGrp="1"/>
          </p:cNvGraphicFramePr>
          <p:nvPr>
            <p:extLst>
              <p:ext uri="{D42A27DB-BD31-4B8C-83A1-F6EECF244321}">
                <p14:modId xmlns:p14="http://schemas.microsoft.com/office/powerpoint/2010/main" val="1076392159"/>
              </p:ext>
            </p:extLst>
          </p:nvPr>
        </p:nvGraphicFramePr>
        <p:xfrm>
          <a:off x="642910" y="5214950"/>
          <a:ext cx="7823200" cy="1224136"/>
        </p:xfrm>
        <a:graphic>
          <a:graphicData uri="http://schemas.openxmlformats.org/drawingml/2006/table">
            <a:tbl>
              <a:tblPr/>
              <a:tblGrid>
                <a:gridCol w="1564640"/>
                <a:gridCol w="1564640"/>
                <a:gridCol w="1564640"/>
                <a:gridCol w="1564640"/>
                <a:gridCol w="1564640"/>
              </a:tblGrid>
              <a:tr h="461764">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900" dirty="0" smtClean="0">
                          <a:effectLst/>
                          <a:latin typeface="Times New Roman"/>
                          <a:ea typeface="Times New Roman"/>
                        </a:rPr>
                        <a:t>2023-2022</a:t>
                      </a:r>
                      <a:r>
                        <a:rPr lang="tr-TR" sz="900" baseline="0" dirty="0" smtClean="0">
                          <a:effectLst/>
                          <a:latin typeface="Times New Roman"/>
                          <a:ea typeface="Times New Roman"/>
                        </a:rPr>
                        <a:t>4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tr-T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2024-2025</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02332">
                <a:tc>
                  <a:txBody>
                    <a:bodyPr/>
                    <a:lstStyle/>
                    <a:p>
                      <a:pP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60040">
                <a:tc>
                  <a:txBody>
                    <a:bodyPr/>
                    <a:lstStyle/>
                    <a:p>
                      <a:pPr>
                        <a:lnSpc>
                          <a:spcPct val="115000"/>
                        </a:lnSpc>
                        <a:spcAft>
                          <a:spcPts val="0"/>
                        </a:spcAft>
                      </a:pPr>
                      <a:r>
                        <a:rPr lang="tr-TR" sz="900" dirty="0" smtClean="0">
                          <a:effectLst/>
                          <a:latin typeface="Times New Roman"/>
                          <a:ea typeface="Times New Roman"/>
                        </a:rPr>
                        <a:t>DERSLİK İHTİYACI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algn="ctr">
                        <a:lnSpc>
                          <a:spcPct val="115000"/>
                        </a:lnSpc>
                        <a:spcAft>
                          <a:spcPts val="0"/>
                        </a:spcAft>
                      </a:pPr>
                      <a:r>
                        <a:rPr lang="tr-TR" sz="900" dirty="0" smtClean="0">
                          <a:effectLst/>
                        </a:rPr>
                        <a:t>                                                   </a:t>
                      </a:r>
                      <a:endParaRPr lang="tr-TR" sz="900" dirty="0">
                        <a:effectLst/>
                        <a:latin typeface="Times New Roman"/>
                        <a:ea typeface="Times New Roman"/>
                      </a:endParaRPr>
                    </a:p>
                    <a:p>
                      <a:pPr algn="ctr">
                        <a:lnSpc>
                          <a:spcPct val="115000"/>
                        </a:lnSpc>
                        <a:spcAft>
                          <a:spcPts val="0"/>
                        </a:spcAft>
                      </a:pPr>
                      <a:r>
                        <a:rPr lang="tr-TR" sz="900" dirty="0" smtClean="0">
                          <a:effectLst/>
                        </a:rPr>
                        <a:t>                                                                  12</a:t>
                      </a:r>
                      <a:r>
                        <a:rPr lang="tr-TR" sz="900" dirty="0">
                          <a:effectLst/>
                        </a:rPr>
                        <a:t>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algn="ctr">
                        <a:lnSpc>
                          <a:spcPct val="115000"/>
                        </a:lnSpc>
                        <a:spcAft>
                          <a:spcPts val="0"/>
                        </a:spcAft>
                      </a:pPr>
                      <a:r>
                        <a:rPr lang="tr-TR" sz="900" dirty="0" smtClean="0">
                          <a:effectLst/>
                          <a:latin typeface="Times New Roman"/>
                          <a:ea typeface="Times New Roman"/>
                        </a:rPr>
                        <a:t>       12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tr-T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4262073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2" name="Dikdörtgen 1"/>
          <p:cNvSpPr/>
          <p:nvPr/>
        </p:nvSpPr>
        <p:spPr>
          <a:xfrm>
            <a:off x="731575" y="836713"/>
            <a:ext cx="7680853"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1200" b="1" dirty="0" smtClean="0"/>
              <a:t>OKUL ÖNCESİ- İLKOKUL </a:t>
            </a:r>
            <a:r>
              <a:rPr lang="tr-TR" sz="1200" b="1" dirty="0"/>
              <a:t>ÖĞRETMEN SAYILARI</a:t>
            </a:r>
            <a:endParaRPr lang="tr-TR" sz="1200" dirty="0"/>
          </a:p>
        </p:txBody>
      </p:sp>
      <p:graphicFrame>
        <p:nvGraphicFramePr>
          <p:cNvPr id="3" name="Tablo 2"/>
          <p:cNvGraphicFramePr>
            <a:graphicFrameLocks noGrp="1"/>
          </p:cNvGraphicFramePr>
          <p:nvPr>
            <p:extLst>
              <p:ext uri="{D42A27DB-BD31-4B8C-83A1-F6EECF244321}">
                <p14:modId xmlns:p14="http://schemas.microsoft.com/office/powerpoint/2010/main" val="2167838484"/>
              </p:ext>
            </p:extLst>
          </p:nvPr>
        </p:nvGraphicFramePr>
        <p:xfrm>
          <a:off x="1451655" y="1268760"/>
          <a:ext cx="6240691" cy="4554687"/>
        </p:xfrm>
        <a:graphic>
          <a:graphicData uri="http://schemas.openxmlformats.org/drawingml/2006/table">
            <a:tbl>
              <a:tblPr firstRow="1" firstCol="1" bandRow="1"/>
              <a:tblGrid>
                <a:gridCol w="1946955"/>
                <a:gridCol w="741342"/>
                <a:gridCol w="648072"/>
                <a:gridCol w="720080"/>
                <a:gridCol w="720080"/>
                <a:gridCol w="648072"/>
                <a:gridCol w="816090"/>
              </a:tblGrid>
              <a:tr h="338018">
                <a:tc>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marL="0" algn="ctr" defTabSz="914400" rtl="0" eaLnBrk="1" latinLnBrk="0" hangingPunct="1">
                        <a:lnSpc>
                          <a:spcPct val="115000"/>
                        </a:lnSpc>
                        <a:spcAft>
                          <a:spcPts val="0"/>
                        </a:spcAft>
                      </a:pPr>
                      <a:r>
                        <a:rPr lang="tr-TR" sz="900" b="1" kern="1200" dirty="0" smtClean="0">
                          <a:solidFill>
                            <a:srgbClr val="FFFFFF"/>
                          </a:solidFill>
                          <a:effectLst/>
                          <a:latin typeface="+mn-lt"/>
                          <a:ea typeface="Times New Roman"/>
                          <a:cs typeface="Calibri"/>
                        </a:rPr>
                        <a:t>2019-2020</a:t>
                      </a:r>
                      <a:r>
                        <a:rPr lang="tr-TR" sz="900" b="1" kern="1200" baseline="0" dirty="0" smtClean="0">
                          <a:solidFill>
                            <a:srgbClr val="FFFFFF"/>
                          </a:solidFill>
                          <a:effectLst/>
                          <a:latin typeface="+mn-lt"/>
                          <a:ea typeface="Times New Roman"/>
                          <a:cs typeface="Calibri"/>
                        </a:rPr>
                        <a:t> </a:t>
                      </a:r>
                      <a:r>
                        <a:rPr lang="tr-TR" sz="900" b="1" kern="1200" dirty="0" smtClean="0">
                          <a:solidFill>
                            <a:srgbClr val="FFFFFF"/>
                          </a:solidFill>
                          <a:effectLst/>
                          <a:latin typeface="+mn-lt"/>
                          <a:ea typeface="Times New Roman"/>
                          <a:cs typeface="Calibri"/>
                        </a:rPr>
                        <a:t>EĞİTİM ÖĞRETİM YILI</a:t>
                      </a:r>
                      <a:endParaRPr lang="tr-TR" sz="900" b="1" kern="1200" dirty="0">
                        <a:solidFill>
                          <a:srgbClr val="FFFFFF"/>
                        </a:solidFill>
                        <a:effectLst/>
                        <a:latin typeface="+mn-lt"/>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algn="ctr">
                        <a:lnSpc>
                          <a:spcPct val="115000"/>
                        </a:lnSpc>
                        <a:spcAft>
                          <a:spcPts val="0"/>
                        </a:spcAft>
                      </a:pPr>
                      <a:r>
                        <a:rPr lang="tr-TR" sz="900" b="1" kern="1200" dirty="0" smtClean="0">
                          <a:solidFill>
                            <a:schemeClr val="tx1"/>
                          </a:solidFill>
                          <a:effectLst/>
                          <a:latin typeface="+mn-lt"/>
                          <a:ea typeface="Times New Roman"/>
                          <a:cs typeface="Calibri"/>
                        </a:rPr>
                        <a:t>2020-2021</a:t>
                      </a:r>
                      <a:r>
                        <a:rPr lang="tr-TR" sz="900" b="1" kern="1200" baseline="0" dirty="0" smtClean="0">
                          <a:solidFill>
                            <a:schemeClr val="tx1"/>
                          </a:solidFill>
                          <a:effectLst/>
                          <a:latin typeface="+mn-lt"/>
                          <a:ea typeface="Times New Roman"/>
                          <a:cs typeface="Calibri"/>
                        </a:rPr>
                        <a:t> </a:t>
                      </a:r>
                      <a:r>
                        <a:rPr lang="tr-TR" sz="900" b="1" kern="1200" dirty="0" smtClean="0">
                          <a:solidFill>
                            <a:schemeClr val="tx1"/>
                          </a:solidFill>
                          <a:effectLst/>
                          <a:latin typeface="+mn-lt"/>
                          <a:ea typeface="Times New Roman"/>
                          <a:cs typeface="Calibri"/>
                        </a:rPr>
                        <a:t>EĞİTİM ÖĞRETİM YILI</a:t>
                      </a:r>
                      <a:endParaRPr lang="tr-TR" sz="900" b="1" kern="1200" dirty="0">
                        <a:solidFill>
                          <a:schemeClr val="tx1"/>
                        </a:solidFill>
                        <a:effectLst/>
                        <a:latin typeface="+mn-lt"/>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38018">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BRANŞLAR</a:t>
                      </a: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Norm Kadro</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a:solidFill>
                            <a:srgbClr val="FFFFFF"/>
                          </a:solidFill>
                          <a:effectLst/>
                          <a:latin typeface="Calibri"/>
                          <a:ea typeface="Times New Roman"/>
                          <a:cs typeface="Calibri"/>
                        </a:rPr>
                        <a:t>Mevcut</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FFFF"/>
                          </a:solidFill>
                          <a:effectLst/>
                          <a:latin typeface="+mn-lt"/>
                          <a:ea typeface="Times New Roman"/>
                          <a:cs typeface="Calibri"/>
                        </a:rPr>
                        <a:t>İhtiyaç</a:t>
                      </a: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Norm Kadro</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a:solidFill>
                            <a:srgbClr val="FFFFFF"/>
                          </a:solidFill>
                          <a:effectLst/>
                          <a:latin typeface="Calibri"/>
                          <a:ea typeface="Times New Roman"/>
                          <a:cs typeface="Calibri"/>
                        </a:rPr>
                        <a:t>Mevcut</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FFFF"/>
                          </a:solidFill>
                          <a:effectLst/>
                          <a:latin typeface="+mn-lt"/>
                          <a:ea typeface="Times New Roman"/>
                          <a:cs typeface="Calibri"/>
                        </a:rPr>
                        <a:t>İhtiyaç</a:t>
                      </a: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162093">
                <a:tc>
                  <a:txBody>
                    <a:bodyPr/>
                    <a:lstStyle/>
                    <a:p>
                      <a:pPr algn="l" fontAlgn="ctr"/>
                      <a:r>
                        <a:rPr lang="tr-TR" sz="800" b="0" i="0" u="none" strike="noStrike" dirty="0" smtClean="0">
                          <a:effectLst/>
                          <a:latin typeface="Calibri"/>
                        </a:rPr>
                        <a:t>Sınıf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21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4287">
                <a:tc>
                  <a:txBody>
                    <a:bodyPr/>
                    <a:lstStyle/>
                    <a:p>
                      <a:pPr algn="l" fontAlgn="ctr"/>
                      <a:r>
                        <a:rPr lang="tr-TR" sz="800" b="0" i="0" u="none" strike="noStrike" dirty="0" smtClean="0">
                          <a:effectLst/>
                          <a:latin typeface="Calibri"/>
                        </a:rPr>
                        <a:t>Okul Öncesi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İngilizce</a:t>
                      </a:r>
                      <a:r>
                        <a:rPr lang="tr-TR" sz="800" b="0" i="0" u="none" strike="noStrike" baseline="0" dirty="0" smtClean="0">
                          <a:effectLst/>
                          <a:latin typeface="Calibri"/>
                        </a:rPr>
                        <a:t> </a:t>
                      </a:r>
                      <a:r>
                        <a:rPr lang="tr-TR" sz="800" b="0" i="0" u="none" strike="noStrike" dirty="0" smtClean="0">
                          <a:effectLst/>
                          <a:latin typeface="+mn-lt"/>
                        </a:rPr>
                        <a:t>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2093">
                <a:tc>
                  <a:txBody>
                    <a:bodyPr/>
                    <a:lstStyle/>
                    <a:p>
                      <a:pPr algn="l" fontAlgn="ctr"/>
                      <a:r>
                        <a:rPr lang="tr-TR" sz="800" b="0" i="0" u="none" strike="noStrike" dirty="0" smtClean="0">
                          <a:effectLst/>
                          <a:latin typeface="Calibri"/>
                        </a:rPr>
                        <a:t>Rehberlik</a:t>
                      </a:r>
                      <a:r>
                        <a:rPr lang="tr-TR" sz="800" b="0" i="0" u="none" strike="noStrike" baseline="0" dirty="0" smtClean="0">
                          <a:effectLst/>
                          <a:latin typeface="Calibri"/>
                        </a:rPr>
                        <a:t> </a:t>
                      </a:r>
                      <a:r>
                        <a:rPr lang="tr-TR" sz="800" b="0" i="0" u="none" strike="noStrike" dirty="0" smtClean="0">
                          <a:effectLst/>
                          <a:latin typeface="+mn-lt"/>
                        </a:rPr>
                        <a:t>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Din Kültürü ve </a:t>
                      </a:r>
                      <a:r>
                        <a:rPr lang="tr-TR" sz="800" b="0" i="0" u="none" strike="noStrike" dirty="0" smtClean="0">
                          <a:effectLst/>
                          <a:latin typeface="+mn-lt"/>
                        </a:rPr>
                        <a:t>Ahlak Bilgisi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09497">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9009">
                <a:tc>
                  <a:txBody>
                    <a:bodyPr/>
                    <a:lstStyle/>
                    <a:p>
                      <a:pPr algn="ctr">
                        <a:lnSpc>
                          <a:spcPct val="115000"/>
                        </a:lnSpc>
                        <a:spcAft>
                          <a:spcPts val="0"/>
                        </a:spcAft>
                      </a:pPr>
                      <a:endParaRPr lang="tr-TR" sz="900" dirty="0">
                        <a:solidFill>
                          <a:schemeClr val="bg2"/>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gridSpan="3">
                  <a:txBody>
                    <a:bodyPr/>
                    <a:lstStyle/>
                    <a:p>
                      <a:pPr marL="0" algn="ctr" defTabSz="914400" rtl="0" eaLnBrk="1" latinLnBrk="0" hangingPunct="1">
                        <a:lnSpc>
                          <a:spcPct val="115000"/>
                        </a:lnSpc>
                        <a:spcAft>
                          <a:spcPts val="0"/>
                        </a:spcAft>
                      </a:pPr>
                      <a:r>
                        <a:rPr lang="tr-TR" sz="900" b="1" kern="1200" dirty="0" smtClean="0">
                          <a:solidFill>
                            <a:schemeClr val="tx1"/>
                          </a:solidFill>
                          <a:effectLst/>
                          <a:latin typeface="+mn-lt"/>
                          <a:ea typeface="Times New Roman"/>
                          <a:cs typeface="Calibri"/>
                        </a:rPr>
                        <a:t>2021-2021EĞİTİM ÖĞRETİM YILI</a:t>
                      </a:r>
                      <a:endParaRPr lang="tr-TR" sz="900" b="1" kern="1200" dirty="0">
                        <a:solidFill>
                          <a:schemeClr val="tx1"/>
                        </a:solidFill>
                        <a:effectLst/>
                        <a:latin typeface="+mn-lt"/>
                        <a:ea typeface="Times New Roman"/>
                        <a:cs typeface="Calibri"/>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gridSpan="3">
                  <a:txBody>
                    <a:bodyPr/>
                    <a:lstStyle/>
                    <a:p>
                      <a:pPr marL="0" algn="ctr" defTabSz="914400" rtl="0" eaLnBrk="1" latinLnBrk="0" hangingPunct="1">
                        <a:lnSpc>
                          <a:spcPct val="115000"/>
                        </a:lnSpc>
                        <a:spcAft>
                          <a:spcPts val="0"/>
                        </a:spcAft>
                      </a:pPr>
                      <a:r>
                        <a:rPr lang="tr-TR" sz="900" b="1" kern="1200" dirty="0" smtClean="0">
                          <a:solidFill>
                            <a:schemeClr val="tx1"/>
                          </a:solidFill>
                          <a:effectLst/>
                          <a:latin typeface="Calibri"/>
                          <a:ea typeface="Times New Roman"/>
                          <a:cs typeface="Calibri"/>
                        </a:rPr>
                        <a:t>2022-2023</a:t>
                      </a:r>
                      <a:r>
                        <a:rPr lang="tr-TR" sz="900" b="1" kern="1200" baseline="0" dirty="0" smtClean="0">
                          <a:solidFill>
                            <a:schemeClr val="tx1"/>
                          </a:solidFill>
                          <a:effectLst/>
                          <a:latin typeface="Calibri"/>
                          <a:ea typeface="Times New Roman"/>
                          <a:cs typeface="Calibri"/>
                        </a:rPr>
                        <a:t> </a:t>
                      </a:r>
                      <a:r>
                        <a:rPr lang="tr-TR" sz="900" b="1" kern="1200" dirty="0" smtClean="0">
                          <a:solidFill>
                            <a:schemeClr val="tx1"/>
                          </a:solidFill>
                          <a:effectLst/>
                          <a:latin typeface="Calibri"/>
                          <a:ea typeface="Times New Roman"/>
                          <a:cs typeface="Calibri"/>
                        </a:rPr>
                        <a:t>EĞİTİM ÖĞRETİM YILI</a:t>
                      </a:r>
                      <a:endParaRPr lang="tr-TR" sz="900" b="1" kern="1200" dirty="0">
                        <a:solidFill>
                          <a:schemeClr val="tx1"/>
                        </a:solidFill>
                        <a:effectLst/>
                        <a:latin typeface="Calibri"/>
                        <a:ea typeface="Times New Roman"/>
                        <a:cs typeface="Calibri"/>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9009">
                <a:tc>
                  <a:txBody>
                    <a:bodyPr/>
                    <a:lstStyle/>
                    <a:p>
                      <a:pPr algn="ctr">
                        <a:lnSpc>
                          <a:spcPct val="115000"/>
                        </a:lnSpc>
                        <a:spcAft>
                          <a:spcPts val="0"/>
                        </a:spcAft>
                      </a:pPr>
                      <a:r>
                        <a:rPr lang="tr-TR" sz="900" b="1" dirty="0" smtClean="0">
                          <a:solidFill>
                            <a:srgbClr val="FF0000"/>
                          </a:solidFill>
                          <a:effectLst/>
                          <a:latin typeface="Calibri"/>
                          <a:ea typeface="Times New Roman"/>
                          <a:cs typeface="Calibri"/>
                        </a:rPr>
                        <a:t>BRANŞLAR</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smtClean="0">
                          <a:solidFill>
                            <a:srgbClr val="FF0000"/>
                          </a:solidFill>
                          <a:effectLst/>
                          <a:latin typeface="Calibri"/>
                          <a:ea typeface="Times New Roman"/>
                          <a:cs typeface="Calibri"/>
                        </a:rPr>
                        <a:t>Norm Kadro</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a:solidFill>
                            <a:srgbClr val="FF0000"/>
                          </a:solidFill>
                          <a:effectLst/>
                          <a:latin typeface="Calibri"/>
                          <a:ea typeface="Times New Roman"/>
                          <a:cs typeface="Calibri"/>
                        </a:rPr>
                        <a:t>Mevcut</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0000"/>
                          </a:solidFill>
                          <a:effectLst/>
                          <a:latin typeface="+mn-lt"/>
                          <a:ea typeface="Times New Roman"/>
                          <a:cs typeface="Calibri"/>
                        </a:rPr>
                        <a:t>İhtiyaç</a:t>
                      </a:r>
                      <a:endParaRPr lang="tr-TR" sz="900" dirty="0" smtClean="0">
                        <a:solidFill>
                          <a:srgbClr val="FF0000"/>
                        </a:solidFill>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smtClean="0">
                          <a:solidFill>
                            <a:srgbClr val="FF0000"/>
                          </a:solidFill>
                          <a:effectLst/>
                          <a:latin typeface="Calibri"/>
                          <a:ea typeface="Times New Roman"/>
                          <a:cs typeface="Calibri"/>
                        </a:rPr>
                        <a:t>Norm Kadro</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a:solidFill>
                            <a:srgbClr val="FF0000"/>
                          </a:solidFill>
                          <a:effectLst/>
                          <a:latin typeface="Calibri"/>
                          <a:ea typeface="Times New Roman"/>
                          <a:cs typeface="Calibri"/>
                        </a:rPr>
                        <a:t>Mevcut</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0000"/>
                          </a:solidFill>
                          <a:effectLst/>
                          <a:latin typeface="+mn-lt"/>
                          <a:ea typeface="Times New Roman"/>
                          <a:cs typeface="Calibri"/>
                        </a:rPr>
                        <a:t>İhtiyaç</a:t>
                      </a:r>
                      <a:endParaRPr lang="tr-TR" sz="900" dirty="0" smtClean="0">
                        <a:solidFill>
                          <a:srgbClr val="FF0000"/>
                        </a:solidFill>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Sınıf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19</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19</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21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2093">
                <a:tc>
                  <a:txBody>
                    <a:bodyPr/>
                    <a:lstStyle/>
                    <a:p>
                      <a:pPr algn="l" fontAlgn="ctr"/>
                      <a:r>
                        <a:rPr lang="tr-TR" sz="800" b="0" i="0" u="none" strike="noStrike" dirty="0" smtClean="0">
                          <a:effectLst/>
                          <a:latin typeface="Calibri"/>
                        </a:rPr>
                        <a:t>Okul Öncesi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İngilizce</a:t>
                      </a:r>
                      <a:r>
                        <a:rPr lang="tr-TR" sz="800" b="0" i="0" u="none" strike="noStrike" baseline="0" dirty="0" smtClean="0">
                          <a:effectLst/>
                          <a:latin typeface="Calibri"/>
                        </a:rPr>
                        <a:t> </a:t>
                      </a:r>
                      <a:r>
                        <a:rPr lang="tr-TR" sz="800" b="0" i="0" u="none" strike="noStrike" dirty="0" smtClean="0">
                          <a:effectLst/>
                          <a:latin typeface="+mn-lt"/>
                        </a:rPr>
                        <a:t>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2093">
                <a:tc>
                  <a:txBody>
                    <a:bodyPr/>
                    <a:lstStyle/>
                    <a:p>
                      <a:pPr algn="l" fontAlgn="ctr"/>
                      <a:r>
                        <a:rPr lang="tr-TR" sz="800" b="0" i="0" u="none" strike="noStrike" dirty="0" smtClean="0">
                          <a:effectLst/>
                          <a:latin typeface="Calibri"/>
                        </a:rPr>
                        <a:t>Rehber </a:t>
                      </a:r>
                      <a:r>
                        <a:rPr lang="tr-TR" sz="800" b="0" i="0" u="none" strike="noStrike" dirty="0" err="1" smtClean="0">
                          <a:effectLst/>
                          <a:latin typeface="Calibri"/>
                        </a:rPr>
                        <a:t>Öğertmen</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Din Kültürü ve </a:t>
                      </a:r>
                      <a:r>
                        <a:rPr lang="tr-TR" sz="800" b="0" i="0" u="none" strike="noStrike" dirty="0" smtClean="0">
                          <a:effectLst/>
                          <a:latin typeface="+mn-lt"/>
                        </a:rPr>
                        <a:t>Ahlak Bilgisi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12259">
                <a:tc>
                  <a:txBody>
                    <a:bodyPr/>
                    <a:lstStyle/>
                    <a:p>
                      <a:pPr algn="l" fontAlgn="ct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100" b="1" kern="1200" dirty="0" smtClean="0">
                          <a:solidFill>
                            <a:schemeClr val="tx1"/>
                          </a:solidFill>
                          <a:effectLst/>
                          <a:latin typeface="+mn-lt"/>
                          <a:ea typeface="Times New Roman"/>
                          <a:cs typeface="Calibri"/>
                        </a:rPr>
                        <a:t>2023-2024</a:t>
                      </a:r>
                      <a:r>
                        <a:rPr lang="tr-TR" sz="1100" b="1" kern="1200" baseline="0" dirty="0" smtClean="0">
                          <a:solidFill>
                            <a:schemeClr val="tx1"/>
                          </a:solidFill>
                          <a:effectLst/>
                          <a:latin typeface="+mn-lt"/>
                          <a:ea typeface="Times New Roman"/>
                          <a:cs typeface="Calibri"/>
                        </a:rPr>
                        <a:t>   </a:t>
                      </a:r>
                      <a:r>
                        <a:rPr lang="tr-TR" sz="1100" b="1" kern="1200" dirty="0" smtClean="0">
                          <a:solidFill>
                            <a:schemeClr val="tx1"/>
                          </a:solidFill>
                          <a:effectLst/>
                          <a:latin typeface="+mn-lt"/>
                          <a:ea typeface="Times New Roman"/>
                          <a:cs typeface="Calibri"/>
                        </a:rPr>
                        <a:t>EĞİTİM ÖĞRETİM YILI</a:t>
                      </a:r>
                      <a:endParaRPr lang="tr-TR" sz="11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gridSpan="3">
                  <a:txBody>
                    <a:bodyPr/>
                    <a:lstStyle/>
                    <a:p>
                      <a:pPr algn="ctr" fontAlgn="ctr"/>
                      <a:r>
                        <a:rPr lang="tr-TR" sz="1100" b="0" i="0" u="none" strike="noStrike" dirty="0" smtClean="0">
                          <a:solidFill>
                            <a:srgbClr val="000000"/>
                          </a:solidFill>
                          <a:effectLst/>
                          <a:latin typeface="Calibri"/>
                        </a:rPr>
                        <a:t>2024-2025 EĞİTİM ÖĞRETİM YILI</a:t>
                      </a:r>
                      <a:endParaRPr lang="tr-TR" sz="11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ctr">
                        <a:lnSpc>
                          <a:spcPct val="115000"/>
                        </a:lnSpc>
                        <a:spcAft>
                          <a:spcPts val="0"/>
                        </a:spcAft>
                      </a:pPr>
                      <a:r>
                        <a:rPr lang="tr-TR" sz="900" b="1" dirty="0" smtClean="0">
                          <a:solidFill>
                            <a:srgbClr val="FF0000"/>
                          </a:solidFill>
                          <a:effectLst/>
                          <a:latin typeface="Calibri"/>
                          <a:ea typeface="Times New Roman"/>
                          <a:cs typeface="Calibri"/>
                        </a:rPr>
                        <a:t>BRANŞLAR</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smtClean="0">
                          <a:solidFill>
                            <a:srgbClr val="FF0000"/>
                          </a:solidFill>
                          <a:effectLst/>
                          <a:latin typeface="Calibri"/>
                          <a:ea typeface="Times New Roman"/>
                          <a:cs typeface="Calibri"/>
                        </a:rPr>
                        <a:t>Norm Kadro</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a:solidFill>
                            <a:srgbClr val="FF0000"/>
                          </a:solidFill>
                          <a:effectLst/>
                          <a:latin typeface="Calibri"/>
                          <a:ea typeface="Times New Roman"/>
                          <a:cs typeface="Calibri"/>
                        </a:rPr>
                        <a:t>Mevcut</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0000"/>
                          </a:solidFill>
                          <a:effectLst/>
                          <a:latin typeface="+mn-lt"/>
                          <a:ea typeface="Times New Roman"/>
                          <a:cs typeface="Calibri"/>
                        </a:rPr>
                        <a:t>İhtiyaç</a:t>
                      </a:r>
                      <a:endParaRPr lang="tr-TR" sz="900" dirty="0" smtClean="0">
                        <a:solidFill>
                          <a:srgbClr val="FF0000"/>
                        </a:solidFill>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smtClean="0">
                          <a:solidFill>
                            <a:srgbClr val="FF0000"/>
                          </a:solidFill>
                          <a:effectLst/>
                          <a:latin typeface="Calibri"/>
                          <a:ea typeface="Times New Roman"/>
                          <a:cs typeface="Calibri"/>
                        </a:rPr>
                        <a:t>Norm Kadro</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a:solidFill>
                            <a:srgbClr val="FF0000"/>
                          </a:solidFill>
                          <a:effectLst/>
                          <a:latin typeface="Calibri"/>
                          <a:ea typeface="Times New Roman"/>
                          <a:cs typeface="Calibri"/>
                        </a:rPr>
                        <a:t>Mevcut</a:t>
                      </a:r>
                      <a:endParaRPr lang="tr-TR" sz="900" dirty="0">
                        <a:solidFill>
                          <a:srgbClr val="FF0000"/>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0000"/>
                          </a:solidFill>
                          <a:effectLst/>
                          <a:latin typeface="+mn-lt"/>
                          <a:ea typeface="Times New Roman"/>
                          <a:cs typeface="Calibri"/>
                        </a:rPr>
                        <a:t>İhtiyaç</a:t>
                      </a:r>
                      <a:endParaRPr lang="tr-TR" sz="900" dirty="0" smtClean="0">
                        <a:solidFill>
                          <a:srgbClr val="FF0000"/>
                        </a:solidFill>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Sınıf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18</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Okul Öncesi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İngilizce</a:t>
                      </a:r>
                      <a:r>
                        <a:rPr lang="tr-TR" sz="800" b="0" i="0" u="none" strike="noStrike" baseline="0" dirty="0" smtClean="0">
                          <a:effectLst/>
                          <a:latin typeface="Calibri"/>
                        </a:rPr>
                        <a:t> </a:t>
                      </a:r>
                      <a:r>
                        <a:rPr lang="tr-TR" sz="800" b="0" i="0" u="none" strike="noStrike" dirty="0" smtClean="0">
                          <a:effectLst/>
                          <a:latin typeface="+mn-lt"/>
                        </a:rPr>
                        <a:t>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Rehber </a:t>
                      </a:r>
                      <a:r>
                        <a:rPr lang="tr-TR" sz="800" b="0" i="0" u="none" strike="noStrike" dirty="0" err="1" smtClean="0">
                          <a:effectLst/>
                          <a:latin typeface="Calibri"/>
                        </a:rPr>
                        <a:t>Öğertmen</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Özel </a:t>
                      </a:r>
                      <a:r>
                        <a:rPr lang="tr-TR" sz="800" b="0" i="0" u="none" strike="noStrike" dirty="0" err="1" smtClean="0">
                          <a:effectLst/>
                          <a:latin typeface="Calibri"/>
                        </a:rPr>
                        <a:t>Eğitiö</a:t>
                      </a:r>
                      <a:r>
                        <a:rPr lang="tr-TR" sz="800" b="0" i="0" u="none" strike="noStrike" dirty="0" smtClean="0">
                          <a:effectLst/>
                          <a:latin typeface="Calibri"/>
                        </a:rPr>
                        <a:t>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Din Kültürü ve </a:t>
                      </a:r>
                      <a:r>
                        <a:rPr lang="tr-TR" sz="800" b="0" i="0" u="none" strike="noStrike" dirty="0" smtClean="0">
                          <a:effectLst/>
                          <a:latin typeface="+mn-lt"/>
                        </a:rPr>
                        <a:t>Ahlak Bilgisi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31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27</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31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26</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7</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9009">
                <a:tc>
                  <a:txBody>
                    <a:bodyPr/>
                    <a:lstStyle/>
                    <a:p>
                      <a:pPr algn="ctr">
                        <a:lnSpc>
                          <a:spcPct val="115000"/>
                        </a:lnSpc>
                        <a:spcAft>
                          <a:spcPts val="0"/>
                        </a:spcAft>
                      </a:pPr>
                      <a:r>
                        <a:rPr lang="tr-TR" sz="900" b="1" dirty="0">
                          <a:solidFill>
                            <a:srgbClr val="FFFFFF"/>
                          </a:solidFill>
                          <a:effectLst/>
                          <a:latin typeface="Calibri"/>
                          <a:ea typeface="Times New Roman"/>
                          <a:cs typeface="Calibri"/>
                        </a:rPr>
                        <a:t>TOPLAM</a:t>
                      </a: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bl>
          </a:graphicData>
        </a:graphic>
      </p:graphicFrame>
      <p:sp>
        <p:nvSpPr>
          <p:cNvPr id="12"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tr-TR" sz="1300" dirty="0">
              <a:solidFill>
                <a:schemeClr val="tx1"/>
              </a:solidFill>
            </a:endParaRPr>
          </a:p>
        </p:txBody>
      </p:sp>
      <p:sp>
        <p:nvSpPr>
          <p:cNvPr id="9" name="8 Altbilgi Yer Tutucusu"/>
          <p:cNvSpPr>
            <a:spLocks noGrp="1"/>
          </p:cNvSpPr>
          <p:nvPr>
            <p:ph type="ftr" sz="quarter" idx="11"/>
          </p:nvPr>
        </p:nvSpPr>
        <p:spPr/>
        <p:txBody>
          <a:bodyPr/>
          <a:lstStyle/>
          <a:p>
            <a:r>
              <a:rPr lang="tr-TR" dirty="0" smtClean="0"/>
              <a:t>OSMANİYE İLKOKULU</a:t>
            </a:r>
          </a:p>
        </p:txBody>
      </p:sp>
      <p:sp>
        <p:nvSpPr>
          <p:cNvPr id="13" name="12 Slayt Numarası Yer Tutucusu"/>
          <p:cNvSpPr>
            <a:spLocks noGrp="1"/>
          </p:cNvSpPr>
          <p:nvPr>
            <p:ph type="sldNum" sz="quarter" idx="12"/>
          </p:nvPr>
        </p:nvSpPr>
        <p:spPr/>
        <p:txBody>
          <a:bodyPr/>
          <a:lstStyle/>
          <a:p>
            <a:fld id="{9D8F4175-962E-41E7-A50F-4ADF61DA32C9}" type="slidenum">
              <a:rPr lang="tr-TR" smtClean="0"/>
              <a:pPr/>
              <a:t>16</a:t>
            </a:fld>
            <a:endParaRPr lang="tr-TR"/>
          </a:p>
        </p:txBody>
      </p:sp>
    </p:spTree>
    <p:extLst>
      <p:ext uri="{BB962C8B-B14F-4D97-AF65-F5344CB8AC3E}">
        <p14:creationId xmlns:p14="http://schemas.microsoft.com/office/powerpoint/2010/main" val="1553456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 VE ÇÖZÜM ÖNERİLERİ</a:t>
            </a:r>
            <a:endParaRPr lang="tr-TR" dirty="0"/>
          </a:p>
        </p:txBody>
      </p:sp>
      <p:sp>
        <p:nvSpPr>
          <p:cNvPr id="3" name="2 Metin Yer Tutucusu"/>
          <p:cNvSpPr>
            <a:spLocks noGrp="1"/>
          </p:cNvSpPr>
          <p:nvPr>
            <p:ph type="body" idx="1"/>
          </p:nvPr>
        </p:nvSpPr>
        <p:spPr>
          <a:xfrm>
            <a:off x="539552" y="1556792"/>
            <a:ext cx="4040188" cy="639762"/>
          </a:xfrm>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2021-2022 Öğretim Yılı</a:t>
            </a:r>
            <a:endParaRPr lang="tr-TR" dirty="0"/>
          </a:p>
        </p:txBody>
      </p:sp>
      <p:sp>
        <p:nvSpPr>
          <p:cNvPr id="4" name="3 İçerik Yer Tutucusu"/>
          <p:cNvSpPr>
            <a:spLocks noGrp="1"/>
          </p:cNvSpPr>
          <p:nvPr>
            <p:ph sz="half" idx="2"/>
          </p:nvPr>
        </p:nvSpPr>
        <p:spPr>
          <a:xfrm>
            <a:off x="457200" y="2174875"/>
            <a:ext cx="4040188" cy="754059"/>
          </a:xfrm>
        </p:spPr>
        <p:txBody>
          <a:bodyPr/>
          <a:lstStyle/>
          <a:p>
            <a:r>
              <a:rPr lang="tr-TR" sz="1600" dirty="0" smtClean="0"/>
              <a:t>Normal eğime geçilememesi sıkıntı. Ek derslikler yapılması </a:t>
            </a:r>
            <a:endParaRPr lang="tr-TR" sz="1600" dirty="0"/>
          </a:p>
        </p:txBody>
      </p:sp>
      <p:sp>
        <p:nvSpPr>
          <p:cNvPr id="5" name="4 Metin Yer Tutucusu"/>
          <p:cNvSpPr>
            <a:spLocks noGrp="1"/>
          </p:cNvSpPr>
          <p:nvPr>
            <p:ph type="body" sz="quarter" idx="3"/>
          </p:nvPr>
        </p:nvSpPr>
        <p:spPr/>
        <p:txBody>
          <a:bodyPr/>
          <a:lstStyle/>
          <a:p>
            <a:endParaRPr lang="tr-TR" dirty="0" smtClean="0"/>
          </a:p>
          <a:p>
            <a:r>
              <a:rPr lang="tr-TR" dirty="0" smtClean="0"/>
              <a:t>2022-2023 Öğretim Yılı</a:t>
            </a:r>
            <a:endParaRPr lang="tr-TR" dirty="0"/>
          </a:p>
        </p:txBody>
      </p:sp>
      <p:sp>
        <p:nvSpPr>
          <p:cNvPr id="6" name="5 İçerik Yer Tutucusu"/>
          <p:cNvSpPr>
            <a:spLocks noGrp="1"/>
          </p:cNvSpPr>
          <p:nvPr>
            <p:ph sz="quarter" idx="4"/>
          </p:nvPr>
        </p:nvSpPr>
        <p:spPr>
          <a:xfrm>
            <a:off x="4645025" y="2174875"/>
            <a:ext cx="4041775" cy="682621"/>
          </a:xfrm>
        </p:spPr>
        <p:txBody>
          <a:bodyPr/>
          <a:lstStyle/>
          <a:p>
            <a:r>
              <a:rPr lang="tr-TR" sz="1600" dirty="0" smtClean="0"/>
              <a:t>Normal eğime geçilememesi sıkıntı. Ek derslikler yapılması </a:t>
            </a:r>
          </a:p>
          <a:p>
            <a:endParaRPr lang="tr-TR" dirty="0"/>
          </a:p>
        </p:txBody>
      </p:sp>
      <p:sp>
        <p:nvSpPr>
          <p:cNvPr id="7" name="6 Dikdörtgen"/>
          <p:cNvSpPr/>
          <p:nvPr/>
        </p:nvSpPr>
        <p:spPr>
          <a:xfrm>
            <a:off x="642910" y="3500438"/>
            <a:ext cx="4000528" cy="461665"/>
          </a:xfrm>
          <a:prstGeom prst="rect">
            <a:avLst/>
          </a:prstGeom>
        </p:spPr>
        <p:txBody>
          <a:bodyPr wrap="square">
            <a:spAutoFit/>
          </a:bodyPr>
          <a:lstStyle/>
          <a:p>
            <a:r>
              <a:rPr lang="tr-TR" sz="2400" b="1" dirty="0" smtClean="0"/>
              <a:t>2023-2024 Öğretim Yılı</a:t>
            </a:r>
            <a:endParaRPr lang="tr-TR" sz="2400" b="1" dirty="0"/>
          </a:p>
        </p:txBody>
      </p:sp>
      <p:sp>
        <p:nvSpPr>
          <p:cNvPr id="8" name="5 İçerik Yer Tutucusu"/>
          <p:cNvSpPr txBox="1">
            <a:spLocks/>
          </p:cNvSpPr>
          <p:nvPr/>
        </p:nvSpPr>
        <p:spPr bwMode="auto">
          <a:xfrm>
            <a:off x="357158" y="4000504"/>
            <a:ext cx="4041775" cy="6826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r>
              <a:rPr kumimoji="0" lang="tr-TR" sz="1600" b="0" i="0" u="none" strike="noStrike" kern="0" cap="none" spc="0" normalizeH="0" baseline="0" noProof="0" dirty="0" smtClean="0">
                <a:ln>
                  <a:noFill/>
                </a:ln>
                <a:solidFill>
                  <a:schemeClr val="tx1"/>
                </a:solidFill>
                <a:effectLst/>
                <a:uLnTx/>
                <a:uFillTx/>
                <a:latin typeface="+mn-lt"/>
                <a:ea typeface="+mn-ea"/>
                <a:cs typeface="+mn-cs"/>
              </a:rPr>
              <a:t>Normal eğime geçilememesi sıkıntı. Ek derslikler yapılması </a:t>
            </a: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tr-TR" sz="2400" b="0" i="0" u="none" strike="noStrike" kern="0" cap="none" spc="0" normalizeH="0" baseline="0" noProof="0" dirty="0">
              <a:ln>
                <a:noFill/>
              </a:ln>
              <a:solidFill>
                <a:schemeClr val="tx1"/>
              </a:solidFill>
              <a:effectLst/>
              <a:uLnTx/>
              <a:uFillTx/>
              <a:latin typeface="+mn-lt"/>
              <a:ea typeface="+mn-ea"/>
              <a:cs typeface="+mn-cs"/>
            </a:endParaRPr>
          </a:p>
        </p:txBody>
      </p:sp>
      <p:sp>
        <p:nvSpPr>
          <p:cNvPr id="9" name="8 Dikdörtgen"/>
          <p:cNvSpPr/>
          <p:nvPr/>
        </p:nvSpPr>
        <p:spPr>
          <a:xfrm>
            <a:off x="5286380" y="3571876"/>
            <a:ext cx="2642711" cy="369332"/>
          </a:xfrm>
          <a:prstGeom prst="rect">
            <a:avLst/>
          </a:prstGeom>
        </p:spPr>
        <p:txBody>
          <a:bodyPr wrap="none">
            <a:spAutoFit/>
          </a:bodyPr>
          <a:lstStyle/>
          <a:p>
            <a:r>
              <a:rPr lang="tr-TR" b="1" dirty="0" smtClean="0"/>
              <a:t>2024-2025 Öğretim Yılı</a:t>
            </a:r>
            <a:endParaRPr lang="tr-TR" b="1" dirty="0"/>
          </a:p>
        </p:txBody>
      </p:sp>
      <p:sp>
        <p:nvSpPr>
          <p:cNvPr id="10" name="9 Dikdörtgen"/>
          <p:cNvSpPr/>
          <p:nvPr/>
        </p:nvSpPr>
        <p:spPr>
          <a:xfrm>
            <a:off x="4429124" y="4000504"/>
            <a:ext cx="4572000" cy="646331"/>
          </a:xfrm>
          <a:prstGeom prst="rect">
            <a:avLst/>
          </a:prstGeom>
        </p:spPr>
        <p:txBody>
          <a:bodyPr>
            <a:spAutoFit/>
          </a:bodyPr>
          <a:lstStyle/>
          <a:p>
            <a:pPr marL="342900" lvl="0" indent="-342900" fontAlgn="base">
              <a:spcBef>
                <a:spcPct val="20000"/>
              </a:spcBef>
              <a:spcAft>
                <a:spcPct val="0"/>
              </a:spcAft>
              <a:buClr>
                <a:srgbClr val="B4CCE2"/>
              </a:buClr>
              <a:buFontTx/>
              <a:buChar char="•"/>
              <a:defRPr/>
            </a:pPr>
            <a:r>
              <a:rPr lang="tr-TR" kern="0" dirty="0" smtClean="0"/>
              <a:t>Normal eğime geçilememesi sıkıntı. Ek derslikler yapılması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Okul /Kurum Haritası</a:t>
            </a:r>
            <a:endParaRPr lang="tr-TR" dirty="0"/>
          </a:p>
        </p:txBody>
      </p:sp>
      <p:pic>
        <p:nvPicPr>
          <p:cNvPr id="4" name="3 Resim" descr="harita.bmp"/>
          <p:cNvPicPr>
            <a:picLocks noChangeAspect="1"/>
          </p:cNvPicPr>
          <p:nvPr/>
        </p:nvPicPr>
        <p:blipFill>
          <a:blip r:embed="rId2" cstate="print"/>
          <a:stretch>
            <a:fillRect/>
          </a:stretch>
        </p:blipFill>
        <p:spPr>
          <a:xfrm>
            <a:off x="42862" y="1340768"/>
            <a:ext cx="9058275" cy="5328591"/>
          </a:xfrm>
          <a:prstGeom prst="rect">
            <a:avLst/>
          </a:prstGeom>
        </p:spPr>
      </p:pic>
      <p:sp>
        <p:nvSpPr>
          <p:cNvPr id="6" name="5 Altbilgi Yer Tutucusu"/>
          <p:cNvSpPr>
            <a:spLocks noGrp="1"/>
          </p:cNvSpPr>
          <p:nvPr>
            <p:ph type="ftr" sz="quarter" idx="11"/>
          </p:nvPr>
        </p:nvSpPr>
        <p:spPr/>
        <p:txBody>
          <a:bodyPr/>
          <a:lstStyle/>
          <a:p>
            <a:r>
              <a:rPr lang="tr-TR" smtClean="0"/>
              <a:t>TSO Eğitim Vakfı İO</a:t>
            </a:r>
            <a:endParaRPr lang="tr-TR"/>
          </a:p>
        </p:txBody>
      </p:sp>
      <p:sp>
        <p:nvSpPr>
          <p:cNvPr id="8" name="7 Slayt Numarası Yer Tutucusu"/>
          <p:cNvSpPr>
            <a:spLocks noGrp="1"/>
          </p:cNvSpPr>
          <p:nvPr>
            <p:ph type="sldNum" sz="quarter" idx="12"/>
          </p:nvPr>
        </p:nvSpPr>
        <p:spPr/>
        <p:txBody>
          <a:bodyPr/>
          <a:lstStyle/>
          <a:p>
            <a:fld id="{9D8F4175-962E-41E7-A50F-4ADF61DA32C9}" type="slidenum">
              <a:rPr lang="tr-TR" smtClean="0"/>
              <a:pPr/>
              <a:t>2</a:t>
            </a:fld>
            <a:endParaRPr lang="tr-TR"/>
          </a:p>
        </p:txBody>
      </p:sp>
      <p:sp>
        <p:nvSpPr>
          <p:cNvPr id="9" name="8 Dikdörtgen"/>
          <p:cNvSpPr/>
          <p:nvPr/>
        </p:nvSpPr>
        <p:spPr>
          <a:xfrm>
            <a:off x="3482567" y="3244334"/>
            <a:ext cx="184731" cy="369332"/>
          </a:xfrm>
          <a:prstGeom prst="rect">
            <a:avLst/>
          </a:prstGeom>
        </p:spPr>
        <p:txBody>
          <a:bodyPr wrap="none">
            <a:spAutoFit/>
          </a:bodyPr>
          <a:lstStyle/>
          <a:p>
            <a:endParaRPr lang="tr-TR" dirty="0" smtClean="0"/>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9457" name="Resim 1"/>
          <p:cNvPicPr>
            <a:picLocks noChangeAspect="1" noChangeArrowheads="1"/>
          </p:cNvPicPr>
          <p:nvPr/>
        </p:nvPicPr>
        <p:blipFill>
          <a:blip r:embed="rId3"/>
          <a:srcRect/>
          <a:stretch>
            <a:fillRect/>
          </a:stretch>
        </p:blipFill>
        <p:spPr bwMode="auto">
          <a:xfrm>
            <a:off x="0" y="1135212"/>
            <a:ext cx="9144000" cy="5722788"/>
          </a:xfrm>
          <a:prstGeom prst="rect">
            <a:avLst/>
          </a:prstGeom>
          <a:noFill/>
          <a:scene3d>
            <a:camera prst="orthographicFront"/>
            <a:lightRig rig="threePt" dir="t"/>
          </a:scene3d>
          <a:sp3d>
            <a:bevelT w="19050" h="38100"/>
          </a:sp3d>
        </p:spPr>
      </p:pic>
      <p:pic>
        <p:nvPicPr>
          <p:cNvPr id="19459" name="Picture 3" descr="C:\Users\DELL\Desktop\HARİTA OSMANİYE.png"/>
          <p:cNvPicPr>
            <a:picLocks noChangeAspect="1" noChangeArrowheads="1"/>
          </p:cNvPicPr>
          <p:nvPr/>
        </p:nvPicPr>
        <p:blipFill>
          <a:blip r:embed="rId4"/>
          <a:srcRect/>
          <a:stretch>
            <a:fillRect/>
          </a:stretch>
        </p:blipFill>
        <p:spPr bwMode="auto">
          <a:xfrm>
            <a:off x="-304800" y="-228600"/>
            <a:ext cx="9753600" cy="7315200"/>
          </a:xfrm>
          <a:prstGeom prst="rect">
            <a:avLst/>
          </a:prstGeom>
          <a:noFill/>
        </p:spPr>
      </p:pic>
    </p:spTree>
    <p:extLst>
      <p:ext uri="{BB962C8B-B14F-4D97-AF65-F5344CB8AC3E}">
        <p14:creationId xmlns:p14="http://schemas.microsoft.com/office/powerpoint/2010/main" val="306615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o 10"/>
          <p:cNvGraphicFramePr>
            <a:graphicFrameLocks noGrp="1"/>
          </p:cNvGraphicFramePr>
          <p:nvPr>
            <p:extLst>
              <p:ext uri="{D42A27DB-BD31-4B8C-83A1-F6EECF244321}">
                <p14:modId xmlns:p14="http://schemas.microsoft.com/office/powerpoint/2010/main" val="1092563375"/>
              </p:ext>
            </p:extLst>
          </p:nvPr>
        </p:nvGraphicFramePr>
        <p:xfrm>
          <a:off x="642910" y="1000108"/>
          <a:ext cx="7806267" cy="4914871"/>
        </p:xfrm>
        <a:graphic>
          <a:graphicData uri="http://schemas.openxmlformats.org/drawingml/2006/table">
            <a:tbl>
              <a:tblPr firstRow="1" firstCol="1" lastRow="1" lastCol="1" bandRow="1" bandCol="1"/>
              <a:tblGrid>
                <a:gridCol w="1693333"/>
                <a:gridCol w="287867"/>
                <a:gridCol w="5825067"/>
              </a:tblGrid>
              <a:tr h="324040">
                <a:tc gridSpan="3">
                  <a:txBody>
                    <a:bodyPr/>
                    <a:lstStyle/>
                    <a:p>
                      <a:pPr marL="342900" lvl="0" indent="-342900" algn="ctr">
                        <a:lnSpc>
                          <a:spcPct val="115000"/>
                        </a:lnSpc>
                        <a:spcAft>
                          <a:spcPts val="1500"/>
                        </a:spcAft>
                        <a:buFont typeface="+mj-lt"/>
                        <a:buAutoNum type="romanUcPeriod"/>
                      </a:pPr>
                      <a:r>
                        <a:rPr lang="tr-TR" sz="1500" b="1" kern="1400" spc="25" dirty="0">
                          <a:solidFill>
                            <a:srgbClr val="17365D"/>
                          </a:solidFill>
                          <a:effectLst/>
                          <a:latin typeface="Cambria"/>
                          <a:ea typeface="PMingLiU"/>
                          <a:cs typeface="Times New Roman"/>
                        </a:rPr>
                        <a:t>BÖLÜM</a:t>
                      </a:r>
                      <a:endParaRPr lang="tr-TR" sz="2000" kern="1400" spc="25" dirty="0">
                        <a:solidFill>
                          <a:srgbClr val="17365D"/>
                        </a:solidFill>
                        <a:effectLst/>
                        <a:latin typeface="Cambria"/>
                        <a:ea typeface="PMingLiU"/>
                        <a:cs typeface="Times New Roman"/>
                      </a:endParaRPr>
                    </a:p>
                  </a:txBody>
                  <a:tcPr marT="7144" marB="0" anchor="ctr">
                    <a:lnL>
                      <a:noFill/>
                    </a:lnL>
                    <a:lnR>
                      <a:noFill/>
                    </a:lnR>
                    <a:lnT>
                      <a:noFill/>
                    </a:lnT>
                    <a:lnB>
                      <a:noFill/>
                    </a:lnB>
                  </a:tcPr>
                </a:tc>
                <a:tc hMerge="1">
                  <a:txBody>
                    <a:bodyPr/>
                    <a:lstStyle/>
                    <a:p>
                      <a:endParaRPr lang="tr-TR"/>
                    </a:p>
                  </a:txBody>
                  <a:tcPr/>
                </a:tc>
                <a:tc hMerge="1">
                  <a:txBody>
                    <a:bodyPr/>
                    <a:lstStyle/>
                    <a:p>
                      <a:endParaRPr lang="tr-TR"/>
                    </a:p>
                  </a:txBody>
                  <a:tcPr/>
                </a:tc>
              </a:tr>
              <a:tr h="173355">
                <a:tc gridSpan="3">
                  <a:txBody>
                    <a:bodyPr/>
                    <a:lstStyle/>
                    <a:p>
                      <a:pPr>
                        <a:lnSpc>
                          <a:spcPct val="115000"/>
                        </a:lnSpc>
                        <a:spcAft>
                          <a:spcPts val="1000"/>
                        </a:spcAft>
                      </a:pPr>
                      <a:r>
                        <a:rPr lang="tr-TR" sz="800" b="1">
                          <a:effectLst/>
                          <a:latin typeface="Calibri"/>
                          <a:ea typeface="PMingLiU"/>
                          <a:cs typeface="Times New Roman"/>
                        </a:rPr>
                        <a:t> </a:t>
                      </a:r>
                      <a:endParaRPr lang="tr-TR" sz="800">
                        <a:effectLst/>
                        <a:latin typeface="Calibri"/>
                        <a:ea typeface="PMingLiU"/>
                        <a:cs typeface="Times New Roman"/>
                      </a:endParaRPr>
                    </a:p>
                  </a:txBody>
                  <a:tcPr marT="7144" marB="0" anchor="ctr">
                    <a:lnL>
                      <a:noFill/>
                    </a:lnL>
                    <a:lnR>
                      <a:noFill/>
                    </a:lnR>
                    <a:lnT>
                      <a:noFill/>
                    </a:lnT>
                    <a:lnB>
                      <a:noFill/>
                    </a:lnB>
                  </a:tcPr>
                </a:tc>
                <a:tc hMerge="1">
                  <a:txBody>
                    <a:bodyPr/>
                    <a:lstStyle/>
                    <a:p>
                      <a:endParaRPr lang="tr-TR"/>
                    </a:p>
                  </a:txBody>
                  <a:tcPr/>
                </a:tc>
                <a:tc hMerge="1">
                  <a:txBody>
                    <a:bodyPr/>
                    <a:lstStyle/>
                    <a:p>
                      <a:endParaRPr lang="tr-TR"/>
                    </a:p>
                  </a:txBody>
                  <a:tcPr/>
                </a:tc>
              </a:tr>
              <a:tr h="182404">
                <a:tc>
                  <a:txBody>
                    <a:bodyPr/>
                    <a:lstStyle/>
                    <a:p>
                      <a:pPr>
                        <a:lnSpc>
                          <a:spcPct val="115000"/>
                        </a:lnSpc>
                        <a:spcAft>
                          <a:spcPts val="1000"/>
                        </a:spcAft>
                      </a:pPr>
                      <a:r>
                        <a:rPr lang="tr-TR" sz="1800" b="1" dirty="0">
                          <a:effectLst/>
                          <a:latin typeface="Calibri"/>
                          <a:ea typeface="PMingLiU"/>
                          <a:cs typeface="Times New Roman"/>
                        </a:rPr>
                        <a:t>KURUMUN ADI</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Osmaniye İlkokulu </a:t>
                      </a:r>
                      <a:r>
                        <a:rPr lang="tr-TR" sz="1800" baseline="0" dirty="0" smtClean="0">
                          <a:effectLst/>
                          <a:latin typeface="Calibri"/>
                          <a:ea typeface="PMingLiU"/>
                          <a:cs typeface="Times New Roman"/>
                        </a:rPr>
                        <a:t>Müdürlüğü</a:t>
                      </a:r>
                      <a:endParaRPr lang="tr-TR" sz="1800" dirty="0">
                        <a:effectLst/>
                        <a:latin typeface="Calibri"/>
                        <a:ea typeface="PMingLiU"/>
                        <a:cs typeface="Times New Roman"/>
                      </a:endParaRPr>
                    </a:p>
                  </a:txBody>
                  <a:tcPr marT="7144" marB="0" anchor="ctr">
                    <a:lnL>
                      <a:noFill/>
                    </a:lnL>
                    <a:lnR>
                      <a:noFill/>
                    </a:lnR>
                    <a:lnT>
                      <a:noFill/>
                    </a:lnT>
                    <a:lnB>
                      <a:noFill/>
                    </a:lnB>
                  </a:tcPr>
                </a:tc>
              </a:tr>
              <a:tr h="182404">
                <a:tc>
                  <a:txBody>
                    <a:bodyPr/>
                    <a:lstStyle/>
                    <a:p>
                      <a:pPr>
                        <a:lnSpc>
                          <a:spcPct val="115000"/>
                        </a:lnSpc>
                        <a:spcAft>
                          <a:spcPts val="1000"/>
                        </a:spcAft>
                      </a:pPr>
                      <a:r>
                        <a:rPr lang="tr-TR" sz="1800" b="1" dirty="0">
                          <a:effectLst/>
                          <a:latin typeface="Calibri"/>
                          <a:ea typeface="PMingLiU"/>
                          <a:cs typeface="Times New Roman"/>
                        </a:rPr>
                        <a:t>İLİ</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MERSİN</a:t>
                      </a:r>
                      <a:endParaRPr lang="tr-TR" sz="1800" dirty="0">
                        <a:effectLst/>
                        <a:latin typeface="Calibri"/>
                        <a:ea typeface="PMingLiU"/>
                        <a:cs typeface="Times New Roman"/>
                      </a:endParaRPr>
                    </a:p>
                  </a:txBody>
                  <a:tcPr marT="7144" marB="0" anchor="ctr">
                    <a:lnL>
                      <a:noFill/>
                    </a:lnL>
                    <a:lnR>
                      <a:noFill/>
                    </a:lnR>
                    <a:lnT>
                      <a:noFill/>
                    </a:lnT>
                    <a:lnB>
                      <a:noFill/>
                    </a:lnB>
                  </a:tcPr>
                </a:tc>
              </a:tr>
              <a:tr h="182404">
                <a:tc>
                  <a:txBody>
                    <a:bodyPr/>
                    <a:lstStyle/>
                    <a:p>
                      <a:pPr>
                        <a:lnSpc>
                          <a:spcPct val="115000"/>
                        </a:lnSpc>
                        <a:spcAft>
                          <a:spcPts val="1000"/>
                        </a:spcAft>
                      </a:pPr>
                      <a:r>
                        <a:rPr lang="tr-TR" sz="1800" b="1" dirty="0">
                          <a:effectLst/>
                          <a:latin typeface="Calibri"/>
                          <a:ea typeface="PMingLiU"/>
                          <a:cs typeface="Times New Roman"/>
                        </a:rPr>
                        <a:t>İLÇESİ</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TOROSLAR</a:t>
                      </a:r>
                      <a:endParaRPr lang="tr-TR" sz="1800" dirty="0">
                        <a:effectLst/>
                        <a:latin typeface="Calibri"/>
                        <a:ea typeface="PMingLiU"/>
                        <a:cs typeface="Times New Roman"/>
                      </a:endParaRPr>
                    </a:p>
                  </a:txBody>
                  <a:tcPr marT="7144" marB="0" anchor="ctr">
                    <a:lnL>
                      <a:noFill/>
                    </a:lnL>
                    <a:lnR>
                      <a:noFill/>
                    </a:lnR>
                    <a:lnT>
                      <a:noFill/>
                    </a:lnT>
                    <a:lnB>
                      <a:noFill/>
                    </a:lnB>
                  </a:tcPr>
                </a:tc>
              </a:tr>
              <a:tr h="551021">
                <a:tc>
                  <a:txBody>
                    <a:bodyPr/>
                    <a:lstStyle/>
                    <a:p>
                      <a:pPr>
                        <a:lnSpc>
                          <a:spcPct val="115000"/>
                        </a:lnSpc>
                        <a:spcAft>
                          <a:spcPts val="1000"/>
                        </a:spcAft>
                      </a:pPr>
                      <a:r>
                        <a:rPr lang="tr-TR" sz="1800" b="1" dirty="0">
                          <a:effectLst/>
                          <a:latin typeface="Calibri"/>
                          <a:ea typeface="PMingLiU"/>
                          <a:cs typeface="Times New Roman"/>
                        </a:rPr>
                        <a:t>ADRES</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Yusuf</a:t>
                      </a:r>
                      <a:r>
                        <a:rPr lang="tr-TR" sz="1800" baseline="0" dirty="0" smtClean="0">
                          <a:effectLst/>
                          <a:latin typeface="Calibri"/>
                          <a:ea typeface="PMingLiU"/>
                          <a:cs typeface="Times New Roman"/>
                        </a:rPr>
                        <a:t> Kılıç </a:t>
                      </a:r>
                      <a:r>
                        <a:rPr lang="tr-TR" sz="1800" dirty="0" err="1" smtClean="0">
                          <a:effectLst/>
                          <a:latin typeface="Calibri"/>
                          <a:ea typeface="PMingLiU"/>
                          <a:cs typeface="Times New Roman"/>
                        </a:rPr>
                        <a:t>Mh</a:t>
                      </a:r>
                      <a:r>
                        <a:rPr lang="tr-TR" sz="1800" baseline="0" dirty="0" smtClean="0">
                          <a:effectLst/>
                          <a:latin typeface="Calibri"/>
                          <a:ea typeface="PMingLiU"/>
                          <a:cs typeface="Times New Roman"/>
                        </a:rPr>
                        <a:t>. Mezarlık Caddesi. </a:t>
                      </a:r>
                      <a:r>
                        <a:rPr lang="tr-TR" sz="1800" dirty="0" smtClean="0">
                          <a:effectLst/>
                          <a:latin typeface="Calibri"/>
                          <a:ea typeface="PMingLiU"/>
                          <a:cs typeface="Times New Roman"/>
                        </a:rPr>
                        <a:t>Toroslar- MERSİN </a:t>
                      </a:r>
                      <a:endParaRPr lang="tr-TR" sz="1800" dirty="0">
                        <a:effectLst/>
                        <a:latin typeface="Calibri"/>
                        <a:ea typeface="PMingLiU"/>
                        <a:cs typeface="Times New Roman"/>
                      </a:endParaRPr>
                    </a:p>
                  </a:txBody>
                  <a:tcPr marT="7144" marB="0" anchor="ctr">
                    <a:lnL>
                      <a:noFill/>
                    </a:lnL>
                    <a:lnR>
                      <a:noFill/>
                    </a:lnR>
                    <a:lnT>
                      <a:noFill/>
                    </a:lnT>
                    <a:lnB>
                      <a:noFill/>
                    </a:lnB>
                  </a:tcPr>
                </a:tc>
              </a:tr>
              <a:tr h="631668">
                <a:tc>
                  <a:txBody>
                    <a:bodyPr/>
                    <a:lstStyle/>
                    <a:p>
                      <a:pPr>
                        <a:lnSpc>
                          <a:spcPct val="115000"/>
                        </a:lnSpc>
                        <a:spcAft>
                          <a:spcPts val="1000"/>
                        </a:spcAft>
                      </a:pPr>
                      <a:r>
                        <a:rPr lang="tr-TR" sz="1800" b="1" dirty="0">
                          <a:effectLst/>
                          <a:latin typeface="Calibri"/>
                          <a:ea typeface="PMingLiU"/>
                          <a:cs typeface="Times New Roman"/>
                        </a:rPr>
                        <a:t>WEB ADRES</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u="sng" dirty="0" smtClean="0">
                          <a:solidFill>
                            <a:srgbClr val="0000FF"/>
                          </a:solidFill>
                          <a:effectLst/>
                          <a:latin typeface="Calibri"/>
                          <a:ea typeface="PMingLiU"/>
                          <a:cs typeface="Times New Roman"/>
                          <a:hlinkClick r:id="rId2"/>
                        </a:rPr>
                        <a:t>http://osmaniyeilkokulu.meb.k12.tr</a:t>
                      </a:r>
                      <a:endParaRPr lang="tr-TR" sz="1800" dirty="0">
                        <a:effectLst/>
                        <a:latin typeface="Calibri"/>
                        <a:ea typeface="PMingLiU"/>
                        <a:cs typeface="Times New Roman"/>
                      </a:endParaRPr>
                    </a:p>
                  </a:txBody>
                  <a:tcPr marT="7144" marB="0" anchor="ctr">
                    <a:lnL>
                      <a:noFill/>
                    </a:lnL>
                    <a:lnR>
                      <a:noFill/>
                    </a:lnR>
                    <a:lnT>
                      <a:noFill/>
                    </a:lnT>
                    <a:lnB>
                      <a:noFill/>
                    </a:lnB>
                  </a:tcPr>
                </a:tc>
              </a:tr>
              <a:tr h="648072">
                <a:tc>
                  <a:txBody>
                    <a:bodyPr/>
                    <a:lstStyle/>
                    <a:p>
                      <a:pPr>
                        <a:lnSpc>
                          <a:spcPct val="115000"/>
                        </a:lnSpc>
                        <a:spcAft>
                          <a:spcPts val="1000"/>
                        </a:spcAft>
                      </a:pPr>
                      <a:r>
                        <a:rPr lang="tr-TR" sz="1800" b="1" dirty="0">
                          <a:effectLst/>
                          <a:latin typeface="Calibri"/>
                          <a:ea typeface="PMingLiU"/>
                          <a:cs typeface="Times New Roman"/>
                        </a:rPr>
                        <a:t>E-POSTA</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a:effectLst/>
                          <a:latin typeface="Calibri"/>
                          <a:ea typeface="PMingLiU"/>
                          <a:cs typeface="Times New Roman"/>
                        </a:rPr>
                        <a:t>:</a:t>
                      </a:r>
                    </a:p>
                  </a:txBody>
                  <a:tcPr marT="7144" marB="0" anchor="ctr">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tr-TR" sz="1800" dirty="0" smtClean="0">
                          <a:effectLst/>
                          <a:latin typeface="+mn-lt"/>
                          <a:ea typeface="PMingLiU"/>
                          <a:cs typeface="Times New Roman"/>
                          <a:hlinkClick r:id="rId3"/>
                        </a:rPr>
                        <a:t>722853@</a:t>
                      </a:r>
                      <a:r>
                        <a:rPr lang="tr-TR" sz="1800" dirty="0" err="1" smtClean="0">
                          <a:effectLst/>
                          <a:latin typeface="+mn-lt"/>
                          <a:ea typeface="PMingLiU"/>
                          <a:cs typeface="Times New Roman"/>
                          <a:hlinkClick r:id="rId3"/>
                        </a:rPr>
                        <a:t>meb</a:t>
                      </a:r>
                      <a:r>
                        <a:rPr lang="tr-TR" sz="1800" dirty="0" smtClean="0">
                          <a:effectLst/>
                          <a:latin typeface="+mn-lt"/>
                          <a:ea typeface="PMingLiU"/>
                          <a:cs typeface="Times New Roman"/>
                          <a:hlinkClick r:id="rId3"/>
                        </a:rPr>
                        <a:t>.k12.tr</a:t>
                      </a:r>
                      <a:r>
                        <a:rPr lang="tr-TR" sz="1800" dirty="0" smtClean="0">
                          <a:effectLst/>
                          <a:latin typeface="+mn-lt"/>
                          <a:ea typeface="PMingLiU"/>
                          <a:cs typeface="Times New Roman"/>
                        </a:rPr>
                        <a:t/>
                      </a:r>
                      <a:br>
                        <a:rPr lang="tr-TR" sz="1800" dirty="0" smtClean="0">
                          <a:effectLst/>
                          <a:latin typeface="+mn-lt"/>
                          <a:ea typeface="PMingLiU"/>
                          <a:cs typeface="Times New Roman"/>
                        </a:rPr>
                      </a:br>
                      <a:r>
                        <a:rPr lang="tr-TR" sz="1800" u="sng" dirty="0" smtClean="0">
                          <a:solidFill>
                            <a:srgbClr val="0000FF"/>
                          </a:solidFill>
                          <a:effectLst/>
                          <a:latin typeface="Calibri"/>
                          <a:ea typeface="PMingLiU"/>
                          <a:cs typeface="Times New Roman"/>
                        </a:rPr>
                        <a:t/>
                      </a:r>
                      <a:br>
                        <a:rPr lang="tr-TR" sz="1800" u="sng" dirty="0" smtClean="0">
                          <a:solidFill>
                            <a:srgbClr val="0000FF"/>
                          </a:solidFill>
                          <a:effectLst/>
                          <a:latin typeface="Calibri"/>
                          <a:ea typeface="PMingLiU"/>
                          <a:cs typeface="Times New Roman"/>
                        </a:rPr>
                      </a:br>
                      <a:r>
                        <a:rPr lang="tr-TR" sz="1800" u="sng" dirty="0" smtClean="0">
                          <a:solidFill>
                            <a:srgbClr val="0000FF"/>
                          </a:solidFill>
                          <a:effectLst/>
                          <a:latin typeface="Calibri"/>
                          <a:ea typeface="PMingLiU"/>
                          <a:cs typeface="Times New Roman"/>
                        </a:rPr>
                        <a:t>722853</a:t>
                      </a:r>
                      <a:r>
                        <a:rPr lang="tr-TR" sz="1800" u="sng" dirty="0" smtClean="0">
                          <a:solidFill>
                            <a:srgbClr val="0000FF"/>
                          </a:solidFill>
                          <a:effectLst/>
                          <a:latin typeface="Calibri"/>
                          <a:ea typeface="PMingLiU"/>
                          <a:cs typeface="Times New Roman"/>
                          <a:hlinkClick r:id="rId4"/>
                        </a:rPr>
                        <a:t>@</a:t>
                      </a:r>
                      <a:r>
                        <a:rPr lang="tr-TR" sz="1800" u="sng" dirty="0" err="1" smtClean="0">
                          <a:solidFill>
                            <a:srgbClr val="0000FF"/>
                          </a:solidFill>
                          <a:effectLst/>
                          <a:latin typeface="Calibri"/>
                          <a:ea typeface="PMingLiU"/>
                          <a:cs typeface="Times New Roman"/>
                          <a:hlinkClick r:id="rId4"/>
                        </a:rPr>
                        <a:t>gmail</a:t>
                      </a:r>
                      <a:r>
                        <a:rPr lang="tr-TR" sz="1800" u="sng" dirty="0" smtClean="0">
                          <a:solidFill>
                            <a:srgbClr val="0000FF"/>
                          </a:solidFill>
                          <a:effectLst/>
                          <a:latin typeface="Calibri"/>
                          <a:ea typeface="PMingLiU"/>
                          <a:cs typeface="Times New Roman"/>
                          <a:hlinkClick r:id="rId4"/>
                        </a:rPr>
                        <a:t>.com</a:t>
                      </a:r>
                      <a:r>
                        <a:rPr lang="tr-TR" sz="1800" dirty="0">
                          <a:effectLst/>
                          <a:latin typeface="Calibri"/>
                          <a:ea typeface="PMingLiU"/>
                          <a:cs typeface="Times New Roman"/>
                        </a:rPr>
                        <a:t> </a:t>
                      </a:r>
                    </a:p>
                  </a:txBody>
                  <a:tcPr marT="7144" marB="0" anchor="ctr">
                    <a:lnL>
                      <a:noFill/>
                    </a:lnL>
                    <a:lnR>
                      <a:noFill/>
                    </a:lnR>
                    <a:lnT>
                      <a:noFill/>
                    </a:lnT>
                    <a:lnB>
                      <a:noFill/>
                    </a:lnB>
                  </a:tcPr>
                </a:tc>
              </a:tr>
              <a:tr h="594066">
                <a:tc>
                  <a:txBody>
                    <a:bodyPr/>
                    <a:lstStyle/>
                    <a:p>
                      <a:pPr>
                        <a:lnSpc>
                          <a:spcPct val="115000"/>
                        </a:lnSpc>
                        <a:spcAft>
                          <a:spcPts val="1000"/>
                        </a:spcAft>
                      </a:pPr>
                      <a:r>
                        <a:rPr lang="tr-TR" sz="1800" dirty="0">
                          <a:effectLst/>
                          <a:latin typeface="Calibri"/>
                          <a:ea typeface="PMingLiU"/>
                          <a:cs typeface="Times New Roman"/>
                          <a:sym typeface="Wingdings 2"/>
                        </a:rPr>
                        <a:t></a:t>
                      </a:r>
                      <a:r>
                        <a:rPr lang="tr-TR" sz="1800" dirty="0">
                          <a:effectLst/>
                          <a:latin typeface="Calibri"/>
                          <a:ea typeface="PMingLiU"/>
                          <a:cs typeface="Times New Roman"/>
                        </a:rPr>
                        <a:t> </a:t>
                      </a:r>
                      <a:r>
                        <a:rPr lang="tr-TR" sz="1800" b="1" dirty="0">
                          <a:effectLst/>
                          <a:latin typeface="Calibri"/>
                          <a:ea typeface="PMingLiU"/>
                          <a:cs typeface="Times New Roman"/>
                        </a:rPr>
                        <a:t> TEL</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baseline="0" dirty="0" smtClean="0">
                          <a:effectLst/>
                          <a:latin typeface="Calibri"/>
                          <a:ea typeface="PMingLiU"/>
                          <a:cs typeface="Times New Roman"/>
                        </a:rPr>
                        <a:t>  </a:t>
                      </a:r>
                      <a:r>
                        <a:rPr lang="tr-TR" sz="1800" dirty="0" smtClean="0">
                          <a:effectLst/>
                          <a:latin typeface="Calibri"/>
                          <a:ea typeface="PMingLiU"/>
                          <a:cs typeface="Times New Roman"/>
                        </a:rPr>
                        <a:t/>
                      </a:r>
                      <a:br>
                        <a:rPr lang="tr-TR" sz="1800" dirty="0" smtClean="0">
                          <a:effectLst/>
                          <a:latin typeface="Calibri"/>
                          <a:ea typeface="PMingLiU"/>
                          <a:cs typeface="Times New Roman"/>
                        </a:rPr>
                      </a:br>
                      <a:r>
                        <a:rPr lang="tr-TR" sz="1800" dirty="0" smtClean="0">
                          <a:effectLst/>
                          <a:latin typeface="Calibri"/>
                          <a:ea typeface="PMingLiU"/>
                          <a:cs typeface="Times New Roman"/>
                        </a:rPr>
                        <a:t>(0324) . 3231207</a:t>
                      </a:r>
                      <a:endParaRPr lang="tr-TR" sz="1800" dirty="0">
                        <a:effectLst/>
                        <a:latin typeface="Calibri"/>
                        <a:ea typeface="PMingLiU"/>
                        <a:cs typeface="Times New Roman"/>
                      </a:endParaRPr>
                    </a:p>
                  </a:txBody>
                  <a:tcPr marT="7144" marB="0" anchor="ctr">
                    <a:lnL>
                      <a:noFill/>
                    </a:lnL>
                    <a:lnR>
                      <a:noFill/>
                    </a:lnR>
                    <a:lnT>
                      <a:noFill/>
                    </a:lnT>
                    <a:lnB>
                      <a:noFill/>
                    </a:lnB>
                  </a:tcPr>
                </a:tc>
              </a:tr>
              <a:tr h="675323">
                <a:tc>
                  <a:txBody>
                    <a:bodyPr/>
                    <a:lstStyle/>
                    <a:p>
                      <a:pPr>
                        <a:lnSpc>
                          <a:spcPct val="115000"/>
                        </a:lnSpc>
                        <a:spcAft>
                          <a:spcPts val="1000"/>
                        </a:spcAft>
                      </a:pPr>
                      <a:r>
                        <a:rPr lang="tr-TR" sz="1800" dirty="0">
                          <a:effectLst/>
                          <a:latin typeface="Calibri"/>
                          <a:ea typeface="PMingLiU"/>
                          <a:cs typeface="Times New Roman"/>
                          <a:sym typeface="Wingdings 2"/>
                        </a:rPr>
                        <a:t></a:t>
                      </a:r>
                      <a:r>
                        <a:rPr lang="tr-TR" sz="1800" dirty="0">
                          <a:effectLst/>
                          <a:latin typeface="Calibri"/>
                          <a:ea typeface="PMingLiU"/>
                          <a:cs typeface="Times New Roman"/>
                        </a:rPr>
                        <a:t>   </a:t>
                      </a:r>
                      <a:r>
                        <a:rPr lang="tr-TR" sz="1800" b="1" dirty="0">
                          <a:effectLst/>
                          <a:latin typeface="Calibri"/>
                          <a:ea typeface="PMingLiU"/>
                          <a:cs typeface="Times New Roman"/>
                        </a:rPr>
                        <a:t>FAKS</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(0324)  .</a:t>
                      </a:r>
                      <a:endParaRPr lang="tr-TR" sz="1800" dirty="0">
                        <a:effectLst/>
                        <a:latin typeface="Calibri"/>
                        <a:ea typeface="PMingLiU"/>
                        <a:cs typeface="Times New Roman"/>
                      </a:endParaRPr>
                    </a:p>
                  </a:txBody>
                  <a:tcPr marT="7144" marB="0" anchor="ctr">
                    <a:lnL>
                      <a:noFill/>
                    </a:lnL>
                    <a:lnR>
                      <a:noFill/>
                    </a:lnR>
                    <a:lnT>
                      <a:noFill/>
                    </a:lnT>
                    <a:lnB>
                      <a:noFill/>
                    </a:lnB>
                  </a:tcPr>
                </a:tc>
              </a:tr>
            </a:tbl>
          </a:graphicData>
        </a:graphic>
      </p:graphicFrame>
      <p:sp>
        <p:nvSpPr>
          <p:cNvPr id="9"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endParaRPr lang="tr-TR" sz="1300" dirty="0">
              <a:solidFill>
                <a:schemeClr val="tx1"/>
              </a:solidFill>
            </a:endParaRPr>
          </a:p>
        </p:txBody>
      </p:sp>
      <p:grpSp>
        <p:nvGrpSpPr>
          <p:cNvPr id="10" name="Grup 9"/>
          <p:cNvGrpSpPr/>
          <p:nvPr/>
        </p:nvGrpSpPr>
        <p:grpSpPr>
          <a:xfrm>
            <a:off x="-26127" y="-11965"/>
            <a:ext cx="9185936" cy="866437"/>
            <a:chOff x="0" y="3994375"/>
            <a:chExt cx="6858000" cy="1155249"/>
          </a:xfrm>
        </p:grpSpPr>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8" name="7 Altbilgi Yer Tutucusu"/>
          <p:cNvSpPr>
            <a:spLocks noGrp="1"/>
          </p:cNvSpPr>
          <p:nvPr>
            <p:ph type="ftr" sz="quarter" idx="11"/>
          </p:nvPr>
        </p:nvSpPr>
        <p:spPr/>
        <p:txBody>
          <a:bodyPr/>
          <a:lstStyle/>
          <a:p>
            <a:r>
              <a:rPr lang="tr-TR" dirty="0" smtClean="0"/>
              <a:t>Osmaniye İO</a:t>
            </a:r>
            <a:endParaRPr lang="tr-TR" dirty="0"/>
          </a:p>
        </p:txBody>
      </p:sp>
      <p:sp>
        <p:nvSpPr>
          <p:cNvPr id="15" name="14 Slayt Numarası Yer Tutucusu"/>
          <p:cNvSpPr>
            <a:spLocks noGrp="1"/>
          </p:cNvSpPr>
          <p:nvPr>
            <p:ph type="sldNum" sz="quarter" idx="12"/>
          </p:nvPr>
        </p:nvSpPr>
        <p:spPr/>
        <p:txBody>
          <a:bodyPr/>
          <a:lstStyle/>
          <a:p>
            <a:fld id="{9D8F4175-962E-41E7-A50F-4ADF61DA32C9}" type="slidenum">
              <a:rPr lang="tr-TR" smtClean="0"/>
              <a:pPr/>
              <a:t>3</a:t>
            </a:fld>
            <a:endParaRPr lang="tr-TR"/>
          </a:p>
        </p:txBody>
      </p:sp>
    </p:spTree>
    <p:extLst>
      <p:ext uri="{BB962C8B-B14F-4D97-AF65-F5344CB8AC3E}">
        <p14:creationId xmlns:p14="http://schemas.microsoft.com/office/powerpoint/2010/main" val="405626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5424" y="-11963"/>
            <a:ext cx="9185936" cy="866437"/>
            <a:chOff x="0" y="3994375"/>
            <a:chExt cx="6858000" cy="1155249"/>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3" name="Dikdörtgen 2"/>
          <p:cNvSpPr/>
          <p:nvPr/>
        </p:nvSpPr>
        <p:spPr>
          <a:xfrm>
            <a:off x="1403648" y="4293096"/>
            <a:ext cx="5545643" cy="307777"/>
          </a:xfrm>
          <a:prstGeom prst="rect">
            <a:avLst/>
          </a:prstGeom>
        </p:spPr>
        <p:txBody>
          <a:bodyPr wrap="square">
            <a:spAutoFit/>
          </a:bodyPr>
          <a:lstStyle/>
          <a:p>
            <a:r>
              <a:rPr lang="tr-TR" sz="1300" dirty="0"/>
              <a:t> </a:t>
            </a:r>
            <a:r>
              <a:rPr lang="tr-TR" sz="1400" dirty="0" smtClean="0">
                <a:cs typeface="Times New Roman"/>
              </a:rPr>
              <a:t>Osmaniye</a:t>
            </a:r>
            <a:r>
              <a:rPr lang="tr-TR" sz="1400" dirty="0" smtClean="0">
                <a:ea typeface="PMingLiU"/>
                <a:cs typeface="Times New Roman"/>
              </a:rPr>
              <a:t> İlkokulu </a:t>
            </a:r>
            <a:r>
              <a:rPr lang="tr-TR" sz="1300" dirty="0" smtClean="0"/>
              <a:t>Kurumu </a:t>
            </a:r>
            <a:r>
              <a:rPr lang="tr-TR" sz="1300" dirty="0"/>
              <a:t>Müdürlüğümüzde:</a:t>
            </a:r>
          </a:p>
        </p:txBody>
      </p:sp>
      <p:graphicFrame>
        <p:nvGraphicFramePr>
          <p:cNvPr id="4" name="Tablo 3"/>
          <p:cNvGraphicFramePr>
            <a:graphicFrameLocks noGrp="1"/>
          </p:cNvGraphicFramePr>
          <p:nvPr>
            <p:extLst>
              <p:ext uri="{D42A27DB-BD31-4B8C-83A1-F6EECF244321}">
                <p14:modId xmlns:p14="http://schemas.microsoft.com/office/powerpoint/2010/main" val="2142845742"/>
              </p:ext>
            </p:extLst>
          </p:nvPr>
        </p:nvGraphicFramePr>
        <p:xfrm>
          <a:off x="714349" y="4827445"/>
          <a:ext cx="6643734" cy="1629728"/>
        </p:xfrm>
        <a:graphic>
          <a:graphicData uri="http://schemas.openxmlformats.org/drawingml/2006/table">
            <a:tbl>
              <a:tblPr firstRow="1" firstCol="1" lastRow="1" lastCol="1" bandRow="1" bandCol="1"/>
              <a:tblGrid>
                <a:gridCol w="1515238"/>
                <a:gridCol w="699340"/>
                <a:gridCol w="1107289"/>
                <a:gridCol w="874176"/>
                <a:gridCol w="815897"/>
                <a:gridCol w="815897"/>
                <a:gridCol w="815897"/>
              </a:tblGrid>
              <a:tr h="413214">
                <a:tc>
                  <a:txBody>
                    <a:bodyPr/>
                    <a:lstStyle/>
                    <a:p>
                      <a:pPr algn="ctr">
                        <a:spcAft>
                          <a:spcPts val="0"/>
                        </a:spcAft>
                      </a:pPr>
                      <a:r>
                        <a:rPr lang="tr-TR" sz="1100" b="1" kern="1200" dirty="0" smtClean="0">
                          <a:solidFill>
                            <a:srgbClr val="FFFFFF"/>
                          </a:solidFill>
                          <a:effectLst/>
                          <a:latin typeface="Calibri"/>
                          <a:ea typeface="Times New Roman"/>
                          <a:cs typeface="+mn-cs"/>
                        </a:rPr>
                        <a:t>Osmaniye</a:t>
                      </a:r>
                      <a:r>
                        <a:rPr lang="tr-TR" sz="1100" b="1" kern="1200" baseline="0" dirty="0" smtClean="0">
                          <a:solidFill>
                            <a:srgbClr val="FFFFFF"/>
                          </a:solidFill>
                          <a:effectLst/>
                          <a:latin typeface="Calibri"/>
                          <a:ea typeface="Times New Roman"/>
                          <a:cs typeface="+mn-cs"/>
                        </a:rPr>
                        <a:t> </a:t>
                      </a:r>
                      <a:r>
                        <a:rPr lang="tr-TR" sz="1100" b="1" kern="1200" dirty="0" smtClean="0">
                          <a:solidFill>
                            <a:srgbClr val="FFFFFF"/>
                          </a:solidFill>
                          <a:effectLst/>
                          <a:latin typeface="Calibri"/>
                          <a:ea typeface="Times New Roman"/>
                          <a:cs typeface="+mn-cs"/>
                        </a:rPr>
                        <a:t>İlkokulu </a:t>
                      </a:r>
                      <a:r>
                        <a:rPr lang="tr-TR" sz="1100" b="1" dirty="0" smtClean="0">
                          <a:solidFill>
                            <a:srgbClr val="FFFFFF"/>
                          </a:solidFill>
                          <a:effectLst/>
                          <a:latin typeface="Calibri"/>
                          <a:ea typeface="Times New Roman"/>
                        </a:rPr>
                        <a:t>Okulu Müdürlüğü  </a:t>
                      </a:r>
                      <a:r>
                        <a:rPr lang="tr-TR" sz="1100" b="1" dirty="0">
                          <a:solidFill>
                            <a:srgbClr val="FFFFFF"/>
                          </a:solidFill>
                          <a:effectLst/>
                          <a:latin typeface="Calibri"/>
                          <a:ea typeface="Times New Roman"/>
                        </a:rPr>
                        <a:t>Personel Sayısı</a:t>
                      </a:r>
                      <a:endParaRPr lang="tr-TR" sz="90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F81BD"/>
                    </a:solidFill>
                  </a:tcPr>
                </a:tc>
                <a:tc gridSpan="5">
                  <a:txBody>
                    <a:bodyPr/>
                    <a:lstStyle/>
                    <a:p>
                      <a:pPr algn="ctr">
                        <a:spcAft>
                          <a:spcPts val="0"/>
                        </a:spcAft>
                      </a:pPr>
                      <a:endParaRPr lang="tr-TR" sz="90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endParaRPr lang="tr-TR" sz="90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F81BD"/>
                    </a:solidFill>
                  </a:tcPr>
                </a:tc>
              </a:tr>
              <a:tr h="250433">
                <a:tc>
                  <a:txBody>
                    <a:bodyPr/>
                    <a:lstStyle/>
                    <a:p>
                      <a:pPr marL="116840">
                        <a:spcAft>
                          <a:spcPts val="0"/>
                        </a:spcAft>
                      </a:pPr>
                      <a:endParaRPr lang="tr-TR" sz="10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spcAft>
                          <a:spcPts val="0"/>
                        </a:spcAft>
                      </a:pPr>
                      <a:r>
                        <a:rPr lang="tr-TR" sz="1000" b="0" dirty="0" smtClean="0">
                          <a:effectLst/>
                          <a:latin typeface="Times New Roman"/>
                          <a:ea typeface="Times New Roman"/>
                        </a:rPr>
                        <a:t>2019-2020</a:t>
                      </a:r>
                      <a:endParaRPr lang="tr-TR" sz="1000" b="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spcAft>
                          <a:spcPts val="0"/>
                        </a:spcAft>
                      </a:pPr>
                      <a:r>
                        <a:rPr lang="tr-TR" sz="1000" b="0" dirty="0" smtClean="0">
                          <a:effectLst/>
                          <a:latin typeface="Times New Roman"/>
                          <a:ea typeface="Times New Roman"/>
                        </a:rPr>
                        <a:t>2020-2021</a:t>
                      </a:r>
                      <a:endParaRPr lang="tr-TR" sz="1000" b="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000" b="0" dirty="0" smtClean="0">
                          <a:effectLst/>
                          <a:latin typeface="Times New Roman"/>
                          <a:ea typeface="Times New Roman"/>
                        </a:rPr>
                        <a:t>2021-2022</a:t>
                      </a:r>
                      <a:endParaRPr lang="tr-TR" sz="10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000" b="0" dirty="0" smtClean="0">
                          <a:effectLst/>
                          <a:latin typeface="Times New Roman"/>
                          <a:ea typeface="Times New Roman"/>
                        </a:rPr>
                        <a:t>2022-2023</a:t>
                      </a:r>
                      <a:endParaRPr lang="tr-TR" sz="10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000" b="0" dirty="0" smtClean="0">
                          <a:effectLst/>
                          <a:latin typeface="Times New Roman"/>
                          <a:ea typeface="Times New Roman"/>
                        </a:rPr>
                        <a:t>2023-2024</a:t>
                      </a:r>
                      <a:endParaRPr lang="tr-TR" sz="10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000" b="0" dirty="0" smtClean="0">
                          <a:effectLst/>
                          <a:latin typeface="Times New Roman"/>
                          <a:ea typeface="Times New Roman"/>
                        </a:rPr>
                        <a:t>2024-2025</a:t>
                      </a:r>
                      <a:endParaRPr lang="tr-TR" sz="10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46128">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Müdür</a:t>
                      </a: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marR="0" indent="0" algn="ctr"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1</a:t>
                      </a: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39063">
                <a:tc>
                  <a:txBody>
                    <a:bodyPr/>
                    <a:lstStyle/>
                    <a:p>
                      <a:pPr marL="116840">
                        <a:spcAft>
                          <a:spcPts val="0"/>
                        </a:spcAft>
                      </a:pPr>
                      <a:r>
                        <a:rPr lang="tr-TR" sz="1000" b="0" kern="1200" dirty="0" smtClean="0">
                          <a:solidFill>
                            <a:schemeClr val="tx1"/>
                          </a:solidFill>
                          <a:effectLst/>
                          <a:latin typeface="+mn-lt"/>
                          <a:ea typeface="Times New Roman"/>
                          <a:cs typeface="+mn-cs"/>
                        </a:rPr>
                        <a:t>Müdür Yardımcısı</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39063">
                <a:tc>
                  <a:txBody>
                    <a:bodyPr/>
                    <a:lstStyle/>
                    <a:p>
                      <a:pPr marL="116840">
                        <a:spcAft>
                          <a:spcPts val="0"/>
                        </a:spcAft>
                      </a:pPr>
                      <a:r>
                        <a:rPr lang="tr-TR" sz="1000" b="0" kern="1200" dirty="0" smtClean="0">
                          <a:solidFill>
                            <a:schemeClr val="tx1"/>
                          </a:solidFill>
                          <a:effectLst/>
                          <a:latin typeface="+mn-lt"/>
                          <a:ea typeface="Times New Roman"/>
                          <a:cs typeface="+mn-cs"/>
                        </a:rPr>
                        <a:t>Öğretmen</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spcAft>
                          <a:spcPts val="0"/>
                        </a:spcAft>
                      </a:pPr>
                      <a:r>
                        <a:rPr lang="tr-TR" sz="1000" b="0" kern="1200" dirty="0" smtClean="0">
                          <a:solidFill>
                            <a:schemeClr val="tx1"/>
                          </a:solidFill>
                          <a:effectLst/>
                          <a:latin typeface="+mn-lt"/>
                          <a:ea typeface="Times New Roman"/>
                          <a:cs typeface="+mn-cs"/>
                        </a:rPr>
                        <a:t>28</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a:spcAft>
                          <a:spcPts val="0"/>
                        </a:spcAft>
                      </a:pPr>
                      <a:r>
                        <a:rPr lang="tr-TR" sz="1000" b="0" kern="1200" dirty="0" smtClean="0">
                          <a:solidFill>
                            <a:schemeClr val="tx1"/>
                          </a:solidFill>
                          <a:effectLst/>
                          <a:latin typeface="+mn-lt"/>
                          <a:ea typeface="Times New Roman"/>
                          <a:cs typeface="+mn-cs"/>
                        </a:rPr>
                        <a:t>28</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29</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29</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29</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spcAft>
                          <a:spcPts val="0"/>
                        </a:spcAft>
                      </a:pPr>
                      <a:r>
                        <a:rPr lang="tr-TR" sz="1000" b="0" kern="1200" dirty="0" smtClean="0">
                          <a:solidFill>
                            <a:schemeClr val="tx1"/>
                          </a:solidFill>
                          <a:effectLst/>
                          <a:latin typeface="+mn-lt"/>
                          <a:ea typeface="Times New Roman"/>
                          <a:cs typeface="+mn-cs"/>
                        </a:rPr>
                        <a:t>28</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149869">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Memur</a:t>
                      </a: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a:spcAft>
                          <a:spcPts val="0"/>
                        </a:spcAft>
                      </a:pPr>
                      <a:r>
                        <a:rPr lang="tr-TR" sz="1000" b="0" kern="1200" dirty="0" smtClean="0">
                          <a:solidFill>
                            <a:schemeClr val="tx1"/>
                          </a:solidFill>
                          <a:effectLst/>
                          <a:latin typeface="+mn-lt"/>
                          <a:ea typeface="Times New Roman"/>
                          <a:cs typeface="+mn-cs"/>
                        </a:rPr>
                        <a:t>0</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lnSpc>
                          <a:spcPct val="115000"/>
                        </a:lnSpc>
                        <a:spcAft>
                          <a:spcPts val="0"/>
                        </a:spcAft>
                      </a:pPr>
                      <a:r>
                        <a:rPr lang="tr-TR" sz="1000" b="0" kern="1200" dirty="0" smtClean="0">
                          <a:solidFill>
                            <a:schemeClr val="tx1"/>
                          </a:solidFill>
                          <a:effectLst/>
                          <a:latin typeface="+mn-lt"/>
                          <a:ea typeface="Times New Roman"/>
                          <a:cs typeface="+mn-cs"/>
                        </a:rPr>
                        <a:t>0</a:t>
                      </a: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lnSpc>
                          <a:spcPct val="115000"/>
                        </a:lnSpc>
                        <a:spcAft>
                          <a:spcPts val="0"/>
                        </a:spcAft>
                      </a:pPr>
                      <a:r>
                        <a:rPr lang="tr-TR" sz="1000" b="0" kern="1200" dirty="0" smtClean="0">
                          <a:solidFill>
                            <a:schemeClr val="tx1"/>
                          </a:solidFill>
                          <a:effectLst/>
                          <a:latin typeface="+mn-lt"/>
                          <a:ea typeface="Times New Roman"/>
                          <a:cs typeface="+mn-cs"/>
                        </a:rPr>
                        <a:t>0</a:t>
                      </a: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lnSpc>
                          <a:spcPct val="115000"/>
                        </a:lnSpc>
                        <a:spcAft>
                          <a:spcPts val="0"/>
                        </a:spcAft>
                      </a:pPr>
                      <a:r>
                        <a:rPr lang="tr-TR" sz="1000" b="0" kern="1200" dirty="0" smtClean="0">
                          <a:solidFill>
                            <a:schemeClr val="tx1"/>
                          </a:solidFill>
                          <a:effectLst/>
                          <a:latin typeface="+mn-lt"/>
                          <a:ea typeface="Times New Roman"/>
                          <a:cs typeface="+mn-cs"/>
                        </a:rPr>
                        <a:t>0</a:t>
                      </a: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lnSpc>
                          <a:spcPct val="115000"/>
                        </a:lnSpc>
                        <a:spcAft>
                          <a:spcPts val="0"/>
                        </a:spcAft>
                      </a:pPr>
                      <a:r>
                        <a:rPr lang="tr-TR" sz="1000" b="0" kern="1200" dirty="0" smtClean="0">
                          <a:solidFill>
                            <a:schemeClr val="tx1"/>
                          </a:solidFill>
                          <a:effectLst/>
                          <a:latin typeface="+mn-lt"/>
                          <a:ea typeface="Times New Roman"/>
                          <a:cs typeface="+mn-cs"/>
                        </a:rPr>
                        <a:t>0</a:t>
                      </a: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49869">
                <a:tc>
                  <a:txBody>
                    <a:bodyPr/>
                    <a:lstStyle/>
                    <a:p>
                      <a:pPr marL="116840">
                        <a:spcAft>
                          <a:spcPts val="0"/>
                        </a:spcAft>
                      </a:pPr>
                      <a:r>
                        <a:rPr lang="tr-TR" sz="1000" b="0" kern="1200" dirty="0">
                          <a:solidFill>
                            <a:schemeClr val="tx1"/>
                          </a:solidFill>
                          <a:effectLst/>
                          <a:latin typeface="+mn-lt"/>
                          <a:ea typeface="Times New Roman"/>
                          <a:cs typeface="+mn-cs"/>
                        </a:rPr>
                        <a:t>Hizmetli</a:t>
                      </a: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a:spcAft>
                          <a:spcPts val="0"/>
                        </a:spcAft>
                      </a:pPr>
                      <a:r>
                        <a:rPr lang="tr-TR" sz="1000" b="0" kern="1200" dirty="0" smtClean="0">
                          <a:solidFill>
                            <a:schemeClr val="tx1"/>
                          </a:solidFill>
                          <a:effectLst/>
                          <a:latin typeface="+mn-lt"/>
                          <a:ea typeface="Times New Roman"/>
                          <a:cs typeface="+mn-cs"/>
                        </a:rPr>
                        <a:t>0</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lnSpc>
                          <a:spcPct val="115000"/>
                        </a:lnSpc>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lnSpc>
                          <a:spcPct val="115000"/>
                        </a:lnSpc>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lnSpc>
                          <a:spcPct val="115000"/>
                        </a:lnSpc>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lnSpc>
                          <a:spcPct val="115000"/>
                        </a:lnSpc>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bl>
          </a:graphicData>
        </a:graphic>
      </p:graphicFrame>
      <p:sp>
        <p:nvSpPr>
          <p:cNvPr id="14" name="13 Metin kutusu"/>
          <p:cNvSpPr txBox="1"/>
          <p:nvPr/>
        </p:nvSpPr>
        <p:spPr>
          <a:xfrm>
            <a:off x="827584" y="764704"/>
            <a:ext cx="7632848" cy="923330"/>
          </a:xfrm>
          <a:prstGeom prst="rect">
            <a:avLst/>
          </a:prstGeom>
          <a:noFill/>
        </p:spPr>
        <p:txBody>
          <a:bodyPr wrap="square" rtlCol="0">
            <a:spAutoFit/>
          </a:bodyPr>
          <a:lstStyle/>
          <a:p>
            <a:r>
              <a:rPr lang="tr-TR" dirty="0" smtClean="0">
                <a:solidFill>
                  <a:schemeClr val="tx2">
                    <a:lumMod val="75000"/>
                  </a:schemeClr>
                </a:solidFill>
              </a:rPr>
              <a:t>II. BÖLÜM</a:t>
            </a:r>
          </a:p>
          <a:p>
            <a:endParaRPr lang="tr-TR" dirty="0" smtClean="0"/>
          </a:p>
          <a:p>
            <a:r>
              <a:rPr lang="tr-TR" dirty="0" smtClean="0"/>
              <a:t>          </a:t>
            </a:r>
            <a:r>
              <a:rPr lang="tr-TR" sz="1600" dirty="0" smtClean="0"/>
              <a:t>TARİHÇE </a:t>
            </a:r>
            <a:endParaRPr lang="tr-TR" dirty="0"/>
          </a:p>
        </p:txBody>
      </p:sp>
      <p:cxnSp>
        <p:nvCxnSpPr>
          <p:cNvPr id="17" name="16 Düz Bağlayıcı"/>
          <p:cNvCxnSpPr/>
          <p:nvPr/>
        </p:nvCxnSpPr>
        <p:spPr>
          <a:xfrm>
            <a:off x="899592" y="1124744"/>
            <a:ext cx="748883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1214414" y="3857628"/>
            <a:ext cx="6984776" cy="338554"/>
          </a:xfrm>
          <a:prstGeom prst="rect">
            <a:avLst/>
          </a:prstGeom>
          <a:noFill/>
        </p:spPr>
        <p:txBody>
          <a:bodyPr wrap="square" rtlCol="0">
            <a:spAutoFit/>
          </a:bodyPr>
          <a:lstStyle/>
          <a:p>
            <a:r>
              <a:rPr lang="tr-TR" sz="1600" dirty="0" smtClean="0"/>
              <a:t>TANITIM</a:t>
            </a:r>
            <a:endParaRPr lang="tr-TR" sz="1600" dirty="0"/>
          </a:p>
        </p:txBody>
      </p:sp>
      <p:sp>
        <p:nvSpPr>
          <p:cNvPr id="15" name="14 Dikdörtgen"/>
          <p:cNvSpPr/>
          <p:nvPr/>
        </p:nvSpPr>
        <p:spPr>
          <a:xfrm>
            <a:off x="1214414" y="1714488"/>
            <a:ext cx="6912768" cy="1815882"/>
          </a:xfrm>
          <a:prstGeom prst="rect">
            <a:avLst/>
          </a:prstGeom>
        </p:spPr>
        <p:txBody>
          <a:bodyPr wrap="square">
            <a:spAutoFit/>
          </a:bodyPr>
          <a:lstStyle/>
          <a:p>
            <a:r>
              <a:rPr lang="tr-TR" sz="1200" dirty="0" smtClean="0"/>
              <a:t>	</a:t>
            </a:r>
            <a:r>
              <a:rPr lang="tr-TR" sz="1400" dirty="0" smtClean="0"/>
              <a:t>Okulumuz 1968-1969 Eğitim-Öğretim yılında eğitim – öğretime başlamıştır. 2005 yılında ek bina yapılarak okul Osmaniye İlköğretim Okulu ismini almıştır. 2012 yılında çıkarılan 4+4+4 adı ile bilinen 12 yıllık kesintili eğitim kanunu kapsamında okul Ortaokul ve İlkokul olalar iki ayrı okula dönüştürülmüştür. 2012-2013 öğretim yılında 1969 yılında yapılan eski bina da Osmaniye İlkokulu, 2005 yılında yapılan yeni bina da ise Osmaniye Ortaokulu eğitim öğretim faaliyetlerini sürdürmüştür. 2013 Yaz tatili döneminde Eski binanın yıkım kararı sebebi ile yıkılması sonucunda Osmaniye İlkokulu yeni binaya taşınmış olup, 2013-2014 öğretim yılından itibaren eğitim öğretim faaliyetlerini sürdürmektedir.</a:t>
            </a:r>
          </a:p>
        </p:txBody>
      </p:sp>
      <p:sp>
        <p:nvSpPr>
          <p:cNvPr id="19" name="18 Altbilgi Yer Tutucusu"/>
          <p:cNvSpPr>
            <a:spLocks noGrp="1"/>
          </p:cNvSpPr>
          <p:nvPr>
            <p:ph type="ftr" sz="quarter" idx="11"/>
          </p:nvPr>
        </p:nvSpPr>
        <p:spPr/>
        <p:txBody>
          <a:bodyPr/>
          <a:lstStyle/>
          <a:p>
            <a:r>
              <a:rPr lang="tr-TR" dirty="0" smtClean="0"/>
              <a:t>Osmaniye İO</a:t>
            </a:r>
            <a:endParaRPr lang="tr-TR" dirty="0"/>
          </a:p>
        </p:txBody>
      </p:sp>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827584" y="1145941"/>
            <a:ext cx="7776864" cy="3007117"/>
            <a:chOff x="620688" y="1527919"/>
            <a:chExt cx="5400600" cy="4146074"/>
          </a:xfrm>
        </p:grpSpPr>
        <p:sp>
          <p:nvSpPr>
            <p:cNvPr id="9" name="Dikdörtgen 8"/>
            <p:cNvSpPr/>
            <p:nvPr/>
          </p:nvSpPr>
          <p:spPr>
            <a:xfrm>
              <a:off x="620688" y="1527919"/>
              <a:ext cx="5400600" cy="42434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sz="1400" b="1" dirty="0">
                  <a:ln w="1905">
                    <a:noFill/>
                  </a:ln>
                  <a:solidFill>
                    <a:schemeClr val="tx1"/>
                  </a:solidFill>
                  <a:effectLst/>
                  <a:latin typeface="+mj-lt"/>
                </a:rPr>
                <a:t>MİSYONUMUZ</a:t>
              </a:r>
            </a:p>
          </p:txBody>
        </p:sp>
        <p:sp>
          <p:nvSpPr>
            <p:cNvPr id="2" name="Dikdörtgen 1"/>
            <p:cNvSpPr/>
            <p:nvPr/>
          </p:nvSpPr>
          <p:spPr>
            <a:xfrm>
              <a:off x="620688" y="1982165"/>
              <a:ext cx="5400600" cy="36918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defTabSz="444500"/>
              <a:r>
                <a:rPr lang="tr-TR" sz="1400" b="1" i="1" dirty="0" smtClean="0"/>
                <a:t>	Gelişen  ve  değişen Dünya şartlarına , yasal çerçeveler  içinde  uyum sağlayan yapımızla , Milli Eğitimin  Temel  İlkelerini   , Atatürk  ilke ve İnkılaplarını esas alarak ; milli değerlerini benimseyen , ülkesini seven  , ülkesine hizmeti  görev kabul eden , yeniliklere açık  ve kendisini ifade edebilen bireyler yetiştirmek.</a:t>
              </a:r>
              <a:endParaRPr lang="tr-TR" sz="1400" dirty="0" smtClean="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p:txBody>
        </p:sp>
      </p:grpSp>
      <p:grpSp>
        <p:nvGrpSpPr>
          <p:cNvPr id="11" name="Grup 10"/>
          <p:cNvGrpSpPr/>
          <p:nvPr/>
        </p:nvGrpSpPr>
        <p:grpSpPr>
          <a:xfrm>
            <a:off x="827584" y="3807041"/>
            <a:ext cx="7630136" cy="1482260"/>
            <a:chOff x="620688" y="5076057"/>
            <a:chExt cx="5722602" cy="1976347"/>
          </a:xfrm>
        </p:grpSpPr>
        <p:sp>
          <p:nvSpPr>
            <p:cNvPr id="10" name="Dikdörtgen 9"/>
            <p:cNvSpPr/>
            <p:nvPr/>
          </p:nvSpPr>
          <p:spPr>
            <a:xfrm>
              <a:off x="620688" y="5493002"/>
              <a:ext cx="5722602" cy="155940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sz="1400" dirty="0" smtClean="0"/>
                <a:t>	</a:t>
              </a:r>
            </a:p>
            <a:p>
              <a:r>
                <a:rPr lang="tr-TR" sz="1400" dirty="0" smtClean="0"/>
                <a:t>	</a:t>
              </a:r>
              <a:r>
                <a:rPr lang="tr-TR" sz="1400" b="1" i="1" dirty="0" smtClean="0"/>
                <a:t>Çağdaş eğitim anlayışını sevgiyle bütünleştiren , Eğitim – Öğretimde evrenselliğe koşan , bilgi üreten  ve paylaşan , çevresinde  örnek teşkil eden  , tercih edilen kurum olmaktır.</a:t>
              </a:r>
            </a:p>
            <a:p>
              <a:pPr algn="just" defTabSz="266700"/>
              <a:endParaRPr lang="tr-TR" sz="1400" dirty="0" smtClean="0"/>
            </a:p>
            <a:p>
              <a:pPr algn="just" defTabSz="266700"/>
              <a:endParaRPr lang="tr-TR" sz="1400" dirty="0"/>
            </a:p>
          </p:txBody>
        </p:sp>
        <p:sp>
          <p:nvSpPr>
            <p:cNvPr id="4" name="Dikdörtgen 3"/>
            <p:cNvSpPr/>
            <p:nvPr/>
          </p:nvSpPr>
          <p:spPr>
            <a:xfrm>
              <a:off x="620688" y="5076057"/>
              <a:ext cx="5722602" cy="4103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sz="1400" b="1" dirty="0">
                  <a:latin typeface="+mj-lt"/>
                </a:rPr>
                <a:t>VİZYONUMUZ</a:t>
              </a:r>
              <a:endParaRPr lang="tr-TR" sz="1400" dirty="0">
                <a:latin typeface="+mj-lt"/>
              </a:endParaRPr>
            </a:p>
          </p:txBody>
        </p:sp>
      </p:grpSp>
      <p:grpSp>
        <p:nvGrpSpPr>
          <p:cNvPr id="12" name="Grup 11"/>
          <p:cNvGrpSpPr/>
          <p:nvPr/>
        </p:nvGrpSpPr>
        <p:grpSpPr>
          <a:xfrm>
            <a:off x="-26127" y="-11965"/>
            <a:ext cx="9185936" cy="866437"/>
            <a:chOff x="0" y="3994375"/>
            <a:chExt cx="6858000" cy="1155249"/>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5" name="Metin kutusu 14"/>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7"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tr-TR" sz="1300" dirty="0">
              <a:solidFill>
                <a:schemeClr val="tx1"/>
              </a:solidFill>
            </a:endParaRPr>
          </a:p>
        </p:txBody>
      </p:sp>
      <p:sp>
        <p:nvSpPr>
          <p:cNvPr id="16" name="15 Altbilgi Yer Tutucusu"/>
          <p:cNvSpPr>
            <a:spLocks noGrp="1"/>
          </p:cNvSpPr>
          <p:nvPr>
            <p:ph type="ftr" sz="quarter" idx="11"/>
          </p:nvPr>
        </p:nvSpPr>
        <p:spPr/>
        <p:txBody>
          <a:bodyPr/>
          <a:lstStyle/>
          <a:p>
            <a:r>
              <a:rPr lang="tr-TR" dirty="0" smtClean="0"/>
              <a:t>OSMANİYE İLKOKULU</a:t>
            </a:r>
          </a:p>
          <a:p>
            <a:endParaRPr lang="tr-TR" dirty="0"/>
          </a:p>
        </p:txBody>
      </p:sp>
      <p:sp>
        <p:nvSpPr>
          <p:cNvPr id="19" name="18 Slayt Numarası Yer Tutucusu"/>
          <p:cNvSpPr>
            <a:spLocks noGrp="1"/>
          </p:cNvSpPr>
          <p:nvPr>
            <p:ph type="sldNum" sz="quarter" idx="12"/>
          </p:nvPr>
        </p:nvSpPr>
        <p:spPr/>
        <p:txBody>
          <a:bodyPr/>
          <a:lstStyle/>
          <a:p>
            <a:fld id="{9D8F4175-962E-41E7-A50F-4ADF61DA32C9}" type="slidenum">
              <a:rPr lang="tr-TR" smtClean="0"/>
              <a:pPr/>
              <a:t>5</a:t>
            </a:fld>
            <a:endParaRPr lang="tr-TR" dirty="0"/>
          </a:p>
        </p:txBody>
      </p:sp>
      <p:sp>
        <p:nvSpPr>
          <p:cNvPr id="18" name="17 Dikdörtgen"/>
          <p:cNvSpPr/>
          <p:nvPr/>
        </p:nvSpPr>
        <p:spPr>
          <a:xfrm>
            <a:off x="2976851" y="3244334"/>
            <a:ext cx="3190297" cy="369332"/>
          </a:xfrm>
          <a:prstGeom prst="rect">
            <a:avLst/>
          </a:prstGeom>
        </p:spPr>
        <p:txBody>
          <a:bodyPr wrap="none">
            <a:spAutoFit/>
          </a:bodyPr>
          <a:lstStyle/>
          <a:p>
            <a:r>
              <a:rPr lang="tr-TR"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995900"/>
            <a:ext cx="7640116" cy="5078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a:ea typeface="Times New Roman"/>
              </a:rPr>
              <a:t>DEĞER VE </a:t>
            </a:r>
            <a:r>
              <a:rPr lang="tr-TR" b="1" dirty="0" smtClean="0">
                <a:ea typeface="Times New Roman"/>
              </a:rPr>
              <a:t>İLKELERİMİZ</a:t>
            </a:r>
            <a:endParaRPr lang="tr-TR" sz="1600" dirty="0">
              <a:latin typeface="Times New Roman"/>
              <a:ea typeface="Times New Roman"/>
            </a:endParaRPr>
          </a:p>
        </p:txBody>
      </p:sp>
      <p:sp>
        <p:nvSpPr>
          <p:cNvPr id="14" name="Dikdörtgen 13"/>
          <p:cNvSpPr/>
          <p:nvPr/>
        </p:nvSpPr>
        <p:spPr>
          <a:xfrm>
            <a:off x="772311" y="1484785"/>
            <a:ext cx="7640116" cy="32316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buFont typeface="Wingdings" pitchFamily="2" charset="2"/>
              <a:buChar char="ü"/>
            </a:pPr>
            <a:r>
              <a:rPr lang="tr-TR" sz="1400" dirty="0" smtClean="0"/>
              <a:t>Milli ve Manevi değerlere bağlılık.</a:t>
            </a:r>
          </a:p>
          <a:p>
            <a:pPr lvl="0">
              <a:buFont typeface="Wingdings" pitchFamily="2" charset="2"/>
              <a:buChar char="ü"/>
            </a:pPr>
            <a:r>
              <a:rPr lang="tr-TR" sz="1400" dirty="0" smtClean="0"/>
              <a:t>Atatürk İlke  ve İnkılaplarına bağlılık.</a:t>
            </a:r>
          </a:p>
          <a:p>
            <a:pPr lvl="0">
              <a:buFont typeface="Wingdings" pitchFamily="2" charset="2"/>
              <a:buChar char="ü"/>
            </a:pPr>
            <a:r>
              <a:rPr lang="tr-TR" sz="1400" dirty="0" smtClean="0"/>
              <a:t>Yasalar ve Milli Eğitim Temel İlkelerine bağlılık.</a:t>
            </a:r>
          </a:p>
          <a:p>
            <a:pPr lvl="0">
              <a:buFont typeface="Wingdings" pitchFamily="2" charset="2"/>
              <a:buChar char="ü"/>
            </a:pPr>
            <a:r>
              <a:rPr lang="tr-TR" sz="1400" dirty="0" smtClean="0"/>
              <a:t>Türkçenin doğru kullanımına özen  gösterme.</a:t>
            </a:r>
          </a:p>
          <a:p>
            <a:pPr lvl="0">
              <a:buFont typeface="Wingdings" pitchFamily="2" charset="2"/>
              <a:buChar char="ü"/>
            </a:pPr>
            <a:r>
              <a:rPr lang="tr-TR" sz="1400" dirty="0" smtClean="0"/>
              <a:t>İlişkilerde etkin ve etkili iletişim.</a:t>
            </a:r>
          </a:p>
          <a:p>
            <a:pPr lvl="0">
              <a:buFont typeface="Wingdings" pitchFamily="2" charset="2"/>
              <a:buChar char="ü"/>
            </a:pPr>
            <a:r>
              <a:rPr lang="tr-TR" sz="1400" dirty="0" smtClean="0"/>
              <a:t>Doğa ve çevreyi koruma bilinci.</a:t>
            </a:r>
          </a:p>
          <a:p>
            <a:pPr lvl="0">
              <a:buFont typeface="Wingdings" pitchFamily="2" charset="2"/>
              <a:buChar char="ü"/>
            </a:pPr>
            <a:r>
              <a:rPr lang="tr-TR" sz="1400" dirty="0" smtClean="0"/>
              <a:t>Başarıda süreklilik.</a:t>
            </a:r>
          </a:p>
          <a:p>
            <a:pPr lvl="0">
              <a:buFont typeface="Wingdings" pitchFamily="2" charset="2"/>
              <a:buChar char="ü"/>
            </a:pPr>
            <a:r>
              <a:rPr lang="tr-TR" sz="1400" dirty="0" smtClean="0"/>
              <a:t>Eğitimde kalitenin önemine inanma</a:t>
            </a:r>
          </a:p>
          <a:p>
            <a:pPr lvl="0">
              <a:buFont typeface="Wingdings" pitchFamily="2" charset="2"/>
              <a:buChar char="ü"/>
            </a:pPr>
            <a:r>
              <a:rPr lang="tr-TR" sz="1400" dirty="0" smtClean="0"/>
              <a:t>Sanata değer verme.</a:t>
            </a:r>
          </a:p>
          <a:p>
            <a:pPr lvl="0">
              <a:buFont typeface="Wingdings" pitchFamily="2" charset="2"/>
              <a:buChar char="ü"/>
            </a:pPr>
            <a:r>
              <a:rPr lang="tr-TR" sz="1400" dirty="0" smtClean="0"/>
              <a:t>Başarının takım çalışması ile yakalanacağına inanç.</a:t>
            </a:r>
          </a:p>
          <a:p>
            <a:pPr lvl="0">
              <a:buFont typeface="Wingdings" pitchFamily="2" charset="2"/>
              <a:buChar char="ü"/>
            </a:pPr>
            <a:r>
              <a:rPr lang="tr-TR" sz="1400" dirty="0" smtClean="0"/>
              <a:t>Sorumluluk duygusu ve kendine güven  bilinci.</a:t>
            </a:r>
          </a:p>
          <a:p>
            <a:pPr lvl="0">
              <a:buFont typeface="Wingdings" pitchFamily="2" charset="2"/>
              <a:buChar char="ü"/>
            </a:pPr>
            <a:r>
              <a:rPr lang="tr-TR" sz="1400" dirty="0" smtClean="0"/>
              <a:t>Eşitlik ve adalet kavramları.</a:t>
            </a:r>
          </a:p>
          <a:p>
            <a:pPr lvl="0">
              <a:buFont typeface="Wingdings" pitchFamily="2" charset="2"/>
              <a:buChar char="ü"/>
            </a:pPr>
            <a:r>
              <a:rPr lang="tr-TR" sz="1400" dirty="0" smtClean="0"/>
              <a:t>Sevgi ve saygı  , hoşgörü.</a:t>
            </a:r>
          </a:p>
          <a:p>
            <a:pPr lvl="0">
              <a:buFont typeface="Wingdings" pitchFamily="2" charset="2"/>
              <a:buChar char="ü"/>
            </a:pPr>
            <a:r>
              <a:rPr lang="tr-TR" sz="1400" dirty="0" smtClean="0"/>
              <a:t>İnsan  sevgisi</a:t>
            </a:r>
            <a:endParaRPr lang="tr-TR" sz="1400" dirty="0"/>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100" dirty="0" smtClean="0">
                <a:solidFill>
                  <a:schemeClr val="bg1">
                    <a:lumMod val="75000"/>
                  </a:schemeClr>
                </a:solidFill>
              </a:rPr>
              <a:t>                                                        </a:t>
            </a:r>
            <a:endParaRPr lang="tr-TR" sz="1300" dirty="0">
              <a:solidFill>
                <a:schemeClr val="tx1"/>
              </a:solidFill>
            </a:endParaRPr>
          </a:p>
        </p:txBody>
      </p:sp>
      <p:sp>
        <p:nvSpPr>
          <p:cNvPr id="9" name="8 Altbilgi Yer Tutucusu"/>
          <p:cNvSpPr>
            <a:spLocks noGrp="1"/>
          </p:cNvSpPr>
          <p:nvPr>
            <p:ph type="ftr" sz="quarter" idx="11"/>
          </p:nvPr>
        </p:nvSpPr>
        <p:spPr/>
        <p:txBody>
          <a:bodyPr/>
          <a:lstStyle/>
          <a:p>
            <a:r>
              <a:rPr lang="tr-TR" dirty="0" smtClean="0"/>
              <a:t>OSMANİYE İLKOKULU</a:t>
            </a:r>
          </a:p>
        </p:txBody>
      </p:sp>
      <p:sp>
        <p:nvSpPr>
          <p:cNvPr id="17" name="16 Slayt Numarası Yer Tutucusu"/>
          <p:cNvSpPr>
            <a:spLocks noGrp="1"/>
          </p:cNvSpPr>
          <p:nvPr>
            <p:ph type="sldNum" sz="quarter" idx="12"/>
          </p:nvPr>
        </p:nvSpPr>
        <p:spPr/>
        <p:txBody>
          <a:bodyPr/>
          <a:lstStyle/>
          <a:p>
            <a:fld id="{9D8F4175-962E-41E7-A50F-4ADF61DA32C9}" type="slidenum">
              <a:rPr lang="tr-TR" smtClean="0"/>
              <a:pPr/>
              <a:t>6</a:t>
            </a:fld>
            <a:endParaRPr lang="tr-TR"/>
          </a:p>
        </p:txBody>
      </p:sp>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995900"/>
            <a:ext cx="7640116" cy="4633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smtClean="0">
                <a:ea typeface="Times New Roman"/>
              </a:rPr>
              <a:t>BİNA BİLGİLERİ</a:t>
            </a:r>
            <a:endParaRPr lang="tr-TR" sz="1600" dirty="0">
              <a:latin typeface="Times New Roman"/>
              <a:ea typeface="Times New Roman"/>
            </a:endParaRPr>
          </a:p>
        </p:txBody>
      </p:sp>
      <p:sp>
        <p:nvSpPr>
          <p:cNvPr id="14" name="Dikdörtgen 13"/>
          <p:cNvSpPr/>
          <p:nvPr/>
        </p:nvSpPr>
        <p:spPr>
          <a:xfrm>
            <a:off x="827584" y="5949280"/>
            <a:ext cx="7640116" cy="37683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endParaRPr lang="tr-TR" sz="1400" dirty="0">
              <a:effectLst/>
              <a:latin typeface="Times New Roman"/>
              <a:ea typeface="Times New Roman"/>
            </a:endParaRPr>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endParaRPr lang="tr-TR" sz="1300" dirty="0">
              <a:solidFill>
                <a:schemeClr val="tx1"/>
              </a:solidFill>
            </a:endParaRPr>
          </a:p>
        </p:txBody>
      </p:sp>
      <p:graphicFrame>
        <p:nvGraphicFramePr>
          <p:cNvPr id="9" name="8 Tablo"/>
          <p:cNvGraphicFramePr>
            <a:graphicFrameLocks noGrp="1"/>
          </p:cNvGraphicFramePr>
          <p:nvPr>
            <p:extLst>
              <p:ext uri="{D42A27DB-BD31-4B8C-83A1-F6EECF244321}">
                <p14:modId xmlns:p14="http://schemas.microsoft.com/office/powerpoint/2010/main" val="1441371516"/>
              </p:ext>
            </p:extLst>
          </p:nvPr>
        </p:nvGraphicFramePr>
        <p:xfrm>
          <a:off x="1190624" y="1495425"/>
          <a:ext cx="3597400" cy="3295650"/>
        </p:xfrm>
        <a:graphic>
          <a:graphicData uri="http://schemas.openxmlformats.org/drawingml/2006/table">
            <a:tbl>
              <a:tblPr/>
              <a:tblGrid>
                <a:gridCol w="3597400"/>
              </a:tblGrid>
              <a:tr h="3295650">
                <a:tc>
                  <a:txBody>
                    <a:bodyPr/>
                    <a:lstStyle/>
                    <a:p>
                      <a:r>
                        <a:rPr lang="tr-TR" sz="1600" dirty="0" smtClean="0"/>
                        <a:t>2019-2020</a:t>
                      </a:r>
                      <a:r>
                        <a:rPr lang="tr-TR" sz="1600" baseline="0" dirty="0" smtClean="0"/>
                        <a:t> EĞİTİM-ÖĞRETİM YILI</a:t>
                      </a:r>
                    </a:p>
                    <a:p>
                      <a:r>
                        <a:rPr lang="tr-TR" sz="1600" dirty="0" smtClean="0"/>
                        <a:t>12</a:t>
                      </a:r>
                      <a:r>
                        <a:rPr lang="tr-TR" sz="1600" baseline="0" dirty="0" smtClean="0"/>
                        <a:t> derslik </a:t>
                      </a:r>
                    </a:p>
                    <a:p>
                      <a:r>
                        <a:rPr lang="tr-TR" sz="1600" baseline="0" dirty="0" smtClean="0"/>
                        <a:t>2 idareci odası</a:t>
                      </a:r>
                    </a:p>
                    <a:p>
                      <a:r>
                        <a:rPr lang="tr-TR" sz="1600" baseline="0" dirty="0" smtClean="0"/>
                        <a:t>Mescit   Toplantı salonu</a:t>
                      </a:r>
                    </a:p>
                    <a:p>
                      <a:r>
                        <a:rPr lang="tr-TR" sz="1600" baseline="0" dirty="0" smtClean="0"/>
                        <a:t>Öğretmenler  odası</a:t>
                      </a:r>
                    </a:p>
                    <a:p>
                      <a:r>
                        <a:rPr lang="tr-TR" sz="1600" baseline="0" dirty="0" smtClean="0"/>
                        <a:t>Rehberlik Sevisi</a:t>
                      </a:r>
                    </a:p>
                    <a:p>
                      <a:r>
                        <a:rPr lang="tr-TR" sz="1600" baseline="0" dirty="0" smtClean="0"/>
                        <a:t>Kantin ve çay ocağı </a:t>
                      </a:r>
                    </a:p>
                    <a:p>
                      <a:r>
                        <a:rPr lang="tr-TR" sz="1600" baseline="0" dirty="0" smtClean="0"/>
                        <a:t>WC ve Lavabolar</a:t>
                      </a:r>
                    </a:p>
                    <a:p>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1" name="10 Tablo"/>
          <p:cNvGraphicFramePr>
            <a:graphicFrameLocks noGrp="1"/>
          </p:cNvGraphicFramePr>
          <p:nvPr>
            <p:extLst>
              <p:ext uri="{D42A27DB-BD31-4B8C-83A1-F6EECF244321}">
                <p14:modId xmlns:p14="http://schemas.microsoft.com/office/powerpoint/2010/main" val="2269898130"/>
              </p:ext>
            </p:extLst>
          </p:nvPr>
        </p:nvGraphicFramePr>
        <p:xfrm>
          <a:off x="4788024" y="1484784"/>
          <a:ext cx="3600400" cy="3295650"/>
        </p:xfrm>
        <a:graphic>
          <a:graphicData uri="http://schemas.openxmlformats.org/drawingml/2006/table">
            <a:tbl>
              <a:tblPr/>
              <a:tblGrid>
                <a:gridCol w="3600400"/>
              </a:tblGrid>
              <a:tr h="3295650">
                <a:tc>
                  <a:txBody>
                    <a:bodyPr/>
                    <a:lstStyle/>
                    <a:p>
                      <a:r>
                        <a:rPr lang="tr-TR" sz="1600" dirty="0" smtClean="0"/>
                        <a:t>2020-2021</a:t>
                      </a:r>
                      <a:r>
                        <a:rPr lang="tr-TR" sz="1600" baseline="0" dirty="0" smtClean="0"/>
                        <a:t> EĞİTİM-ÖĞRETİM YILI</a:t>
                      </a:r>
                    </a:p>
                    <a:p>
                      <a:r>
                        <a:rPr lang="tr-TR" sz="1600" dirty="0" smtClean="0"/>
                        <a:t>12</a:t>
                      </a:r>
                      <a:r>
                        <a:rPr lang="tr-TR" sz="1600" baseline="0" dirty="0" smtClean="0"/>
                        <a:t> derslik </a:t>
                      </a:r>
                    </a:p>
                    <a:p>
                      <a:r>
                        <a:rPr lang="tr-TR" sz="1600" baseline="0" dirty="0" smtClean="0"/>
                        <a:t>2 idareci odası</a:t>
                      </a:r>
                    </a:p>
                    <a:p>
                      <a:r>
                        <a:rPr lang="tr-TR" sz="1600" baseline="0" dirty="0" smtClean="0"/>
                        <a:t>Mescit  , Toplantı salonu</a:t>
                      </a:r>
                    </a:p>
                    <a:p>
                      <a:r>
                        <a:rPr lang="tr-TR" sz="1600" baseline="0" dirty="0" smtClean="0"/>
                        <a:t>Öğretmenler  odası</a:t>
                      </a:r>
                    </a:p>
                    <a:p>
                      <a:r>
                        <a:rPr lang="tr-TR" sz="1600" baseline="0" dirty="0" err="1" smtClean="0"/>
                        <a:t>Rahberlik</a:t>
                      </a:r>
                      <a:r>
                        <a:rPr lang="tr-TR" sz="1600" baseline="0" dirty="0" smtClean="0"/>
                        <a:t> Sevisi</a:t>
                      </a:r>
                    </a:p>
                    <a:p>
                      <a:r>
                        <a:rPr lang="tr-TR" sz="1600" baseline="0" dirty="0" smtClean="0"/>
                        <a:t>Kantin ve çay </a:t>
                      </a:r>
                      <a:r>
                        <a:rPr lang="tr-TR" sz="1600" baseline="0" dirty="0" err="1" smtClean="0"/>
                        <a:t>oçağı</a:t>
                      </a:r>
                      <a:r>
                        <a:rPr lang="tr-TR" sz="1600" baseline="0" dirty="0" smtClean="0"/>
                        <a:t> </a:t>
                      </a:r>
                    </a:p>
                    <a:p>
                      <a:r>
                        <a:rPr lang="tr-TR" sz="1600" baseline="0" dirty="0" smtClean="0"/>
                        <a:t>WC ve Lavabolar</a:t>
                      </a:r>
                    </a:p>
                    <a:p>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18" name="17 Düz Bağlayıcı"/>
          <p:cNvCxnSpPr/>
          <p:nvPr/>
        </p:nvCxnSpPr>
        <p:spPr>
          <a:xfrm>
            <a:off x="1187624" y="1772816"/>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Altbilgi Yer Tutucusu"/>
          <p:cNvSpPr>
            <a:spLocks noGrp="1"/>
          </p:cNvSpPr>
          <p:nvPr>
            <p:ph type="ftr" sz="quarter" idx="11"/>
          </p:nvPr>
        </p:nvSpPr>
        <p:spPr/>
        <p:txBody>
          <a:bodyPr/>
          <a:lstStyle/>
          <a:p>
            <a:r>
              <a:rPr lang="tr-TR" dirty="0" smtClean="0"/>
              <a:t>OSMANİYE İLKOKULU</a:t>
            </a:r>
          </a:p>
        </p:txBody>
      </p:sp>
      <p:sp>
        <p:nvSpPr>
          <p:cNvPr id="20" name="19 Slayt Numarası Yer Tutucusu"/>
          <p:cNvSpPr>
            <a:spLocks noGrp="1"/>
          </p:cNvSpPr>
          <p:nvPr>
            <p:ph type="sldNum" sz="quarter" idx="12"/>
          </p:nvPr>
        </p:nvSpPr>
        <p:spPr/>
        <p:txBody>
          <a:bodyPr/>
          <a:lstStyle/>
          <a:p>
            <a:fld id="{9D8F4175-962E-41E7-A50F-4ADF61DA32C9}" type="slidenum">
              <a:rPr lang="tr-TR" smtClean="0"/>
              <a:pPr/>
              <a:t>7</a:t>
            </a:fld>
            <a:endParaRPr lang="tr-TR"/>
          </a:p>
        </p:txBody>
      </p:sp>
      <p:graphicFrame>
        <p:nvGraphicFramePr>
          <p:cNvPr id="21" name="20 Tablo"/>
          <p:cNvGraphicFramePr>
            <a:graphicFrameLocks noGrp="1"/>
          </p:cNvGraphicFramePr>
          <p:nvPr>
            <p:extLst>
              <p:ext uri="{D42A27DB-BD31-4B8C-83A1-F6EECF244321}">
                <p14:modId xmlns:p14="http://schemas.microsoft.com/office/powerpoint/2010/main" val="1467449023"/>
              </p:ext>
            </p:extLst>
          </p:nvPr>
        </p:nvGraphicFramePr>
        <p:xfrm>
          <a:off x="1206500" y="3573016"/>
          <a:ext cx="7109916" cy="3078480"/>
        </p:xfrm>
        <a:graphic>
          <a:graphicData uri="http://schemas.openxmlformats.org/drawingml/2006/table">
            <a:tbl>
              <a:tblPr/>
              <a:tblGrid>
                <a:gridCol w="3554958"/>
                <a:gridCol w="3554958"/>
              </a:tblGrid>
              <a:tr h="2232248">
                <a:tc>
                  <a:txBody>
                    <a:bodyPr/>
                    <a:lstStyle/>
                    <a:p>
                      <a:r>
                        <a:rPr lang="tr-TR" sz="1600" dirty="0" smtClean="0"/>
                        <a:t>2021-2022 </a:t>
                      </a:r>
                      <a:r>
                        <a:rPr lang="tr-TR" sz="1600" baseline="0" dirty="0" smtClean="0"/>
                        <a:t>EĞİTİM-ÖĞRETİM YILI</a:t>
                      </a:r>
                      <a:endParaRPr lang="tr-TR"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12 derslik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3 idareci odası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Mescit  , Toplantı salonu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Öğretmenler  odası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err="1" smtClean="0">
                          <a:ln>
                            <a:noFill/>
                          </a:ln>
                          <a:solidFill>
                            <a:prstClr val="black"/>
                          </a:solidFill>
                          <a:effectLst/>
                          <a:uLnTx/>
                          <a:uFillTx/>
                          <a:latin typeface="+mn-lt"/>
                        </a:rPr>
                        <a:t>Rahberlik</a:t>
                      </a:r>
                      <a:r>
                        <a:rPr kumimoji="0" lang="tr-TR" sz="1600" b="0" i="0" u="none" strike="noStrike" kern="1200" cap="none" spc="0" normalizeH="0" baseline="0" noProof="0" dirty="0" smtClean="0">
                          <a:ln>
                            <a:noFill/>
                          </a:ln>
                          <a:solidFill>
                            <a:prstClr val="black"/>
                          </a:solidFill>
                          <a:effectLst/>
                          <a:uLnTx/>
                          <a:uFillTx/>
                          <a:latin typeface="+mn-lt"/>
                        </a:rPr>
                        <a:t> Sevisi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Kantin ve çay </a:t>
                      </a:r>
                      <a:r>
                        <a:rPr kumimoji="0" lang="tr-TR" sz="1600" b="0" i="0" u="none" strike="noStrike" kern="1200" cap="none" spc="0" normalizeH="0" baseline="0" noProof="0" dirty="0" err="1" smtClean="0">
                          <a:ln>
                            <a:noFill/>
                          </a:ln>
                          <a:solidFill>
                            <a:prstClr val="black"/>
                          </a:solidFill>
                          <a:effectLst/>
                          <a:uLnTx/>
                          <a:uFillTx/>
                          <a:latin typeface="+mn-lt"/>
                        </a:rPr>
                        <a:t>oçağı</a:t>
                      </a:r>
                      <a:r>
                        <a:rPr kumimoji="0" lang="tr-TR" sz="16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WC ve Lavabolar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600" baseline="0" dirty="0" smtClean="0"/>
                    </a:p>
                    <a:p>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r>
                        <a:rPr lang="tr-TR" sz="1400" dirty="0" smtClean="0"/>
                        <a:t>2022-2023 </a:t>
                      </a:r>
                      <a:r>
                        <a:rPr lang="tr-TR" sz="1400" baseline="0" dirty="0" smtClean="0"/>
                        <a:t>EĞİTİM-ÖĞRETİM YILI</a:t>
                      </a:r>
                      <a:endParaRPr lang="tr-TR"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12 derslik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3 idareci odası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Mescit  , Toplantı salonu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Öğretmenler  odası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err="1" smtClean="0">
                          <a:ln>
                            <a:noFill/>
                          </a:ln>
                          <a:solidFill>
                            <a:prstClr val="black"/>
                          </a:solidFill>
                          <a:effectLst/>
                          <a:uLnTx/>
                          <a:uFillTx/>
                          <a:latin typeface="+mn-lt"/>
                        </a:rPr>
                        <a:t>Rahberlik</a:t>
                      </a:r>
                      <a:r>
                        <a:rPr kumimoji="0" lang="tr-TR" sz="1600" b="0" i="0" u="none" strike="noStrike" kern="1200" cap="none" spc="0" normalizeH="0" baseline="0" noProof="0" dirty="0" smtClean="0">
                          <a:ln>
                            <a:noFill/>
                          </a:ln>
                          <a:solidFill>
                            <a:prstClr val="black"/>
                          </a:solidFill>
                          <a:effectLst/>
                          <a:uLnTx/>
                          <a:uFillTx/>
                          <a:latin typeface="+mn-lt"/>
                        </a:rPr>
                        <a:t> Sevisi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sistem odası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rPr>
                        <a:t>WC ve Lavabolar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400" baseline="0" dirty="0" smtClean="0"/>
                    </a:p>
                    <a:p>
                      <a:endParaRPr lang="tr-TR" sz="1400" baseline="0" dirty="0" smtClean="0"/>
                    </a:p>
                    <a:p>
                      <a:endParaRPr lang="tr-TR" sz="1400" baseline="0" dirty="0" smtClean="0"/>
                    </a:p>
                    <a:p>
                      <a:endParaRPr lang="tr-TR" sz="1400" baseline="0" dirty="0" smtClean="0"/>
                    </a:p>
                    <a:p>
                      <a:endParaRPr lang="tr-TR" sz="1400"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995900"/>
            <a:ext cx="7640116" cy="4633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smtClean="0">
                <a:ea typeface="Times New Roman"/>
              </a:rPr>
              <a:t>BİNA BİLGİLERİ</a:t>
            </a:r>
            <a:endParaRPr lang="tr-TR" sz="1600" dirty="0">
              <a:latin typeface="Times New Roman"/>
              <a:ea typeface="Times New Roman"/>
            </a:endParaRPr>
          </a:p>
        </p:txBody>
      </p:sp>
      <p:sp>
        <p:nvSpPr>
          <p:cNvPr id="14" name="Dikdörtgen 13"/>
          <p:cNvSpPr/>
          <p:nvPr/>
        </p:nvSpPr>
        <p:spPr>
          <a:xfrm>
            <a:off x="827584" y="5949280"/>
            <a:ext cx="7640116" cy="37683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endParaRPr lang="tr-TR" sz="1400" dirty="0">
              <a:effectLst/>
              <a:latin typeface="Times New Roman"/>
              <a:ea typeface="Times New Roman"/>
            </a:endParaRPr>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endParaRPr lang="tr-TR" sz="1300" dirty="0">
              <a:solidFill>
                <a:schemeClr val="tx1"/>
              </a:solidFill>
            </a:endParaRPr>
          </a:p>
        </p:txBody>
      </p:sp>
      <p:graphicFrame>
        <p:nvGraphicFramePr>
          <p:cNvPr id="9" name="8 Tablo"/>
          <p:cNvGraphicFramePr>
            <a:graphicFrameLocks noGrp="1"/>
          </p:cNvGraphicFramePr>
          <p:nvPr>
            <p:extLst>
              <p:ext uri="{D42A27DB-BD31-4B8C-83A1-F6EECF244321}">
                <p14:modId xmlns:p14="http://schemas.microsoft.com/office/powerpoint/2010/main" val="1441371516"/>
              </p:ext>
            </p:extLst>
          </p:nvPr>
        </p:nvGraphicFramePr>
        <p:xfrm>
          <a:off x="1190624" y="1495425"/>
          <a:ext cx="3597400" cy="3295650"/>
        </p:xfrm>
        <a:graphic>
          <a:graphicData uri="http://schemas.openxmlformats.org/drawingml/2006/table">
            <a:tbl>
              <a:tblPr/>
              <a:tblGrid>
                <a:gridCol w="3597400"/>
              </a:tblGrid>
              <a:tr h="3295650">
                <a:tc>
                  <a:txBody>
                    <a:bodyPr/>
                    <a:lstStyle/>
                    <a:p>
                      <a:r>
                        <a:rPr lang="tr-TR" sz="1600" dirty="0" smtClean="0"/>
                        <a:t>2023-2024</a:t>
                      </a:r>
                      <a:r>
                        <a:rPr lang="tr-TR" sz="1600" baseline="0" dirty="0" smtClean="0"/>
                        <a:t> EĞİTİM-ÖĞRETİM YILI</a:t>
                      </a:r>
                    </a:p>
                    <a:p>
                      <a:r>
                        <a:rPr lang="tr-TR" sz="1600" dirty="0" smtClean="0"/>
                        <a:t>12</a:t>
                      </a:r>
                      <a:r>
                        <a:rPr lang="tr-TR" sz="1600" baseline="0" dirty="0" smtClean="0"/>
                        <a:t> derslik </a:t>
                      </a:r>
                    </a:p>
                    <a:p>
                      <a:r>
                        <a:rPr lang="tr-TR" sz="1600" baseline="0" dirty="0" smtClean="0"/>
                        <a:t>3 idareci odası</a:t>
                      </a:r>
                    </a:p>
                    <a:p>
                      <a:r>
                        <a:rPr lang="tr-TR" sz="1600" baseline="0" dirty="0" smtClean="0"/>
                        <a:t>Mescit   Toplantı salonu</a:t>
                      </a:r>
                    </a:p>
                    <a:p>
                      <a:r>
                        <a:rPr lang="tr-TR" sz="1600" baseline="0" dirty="0" smtClean="0"/>
                        <a:t>Öğretmenler  odası</a:t>
                      </a:r>
                    </a:p>
                    <a:p>
                      <a:r>
                        <a:rPr lang="tr-TR" sz="1600" baseline="0" dirty="0" smtClean="0"/>
                        <a:t>Rehberlik Sevisi</a:t>
                      </a:r>
                    </a:p>
                    <a:p>
                      <a:r>
                        <a:rPr lang="tr-TR" sz="1600" baseline="0" dirty="0" smtClean="0"/>
                        <a:t>WC ve Lavabolar</a:t>
                      </a:r>
                    </a:p>
                    <a:p>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18" name="17 Düz Bağlayıcı"/>
          <p:cNvCxnSpPr/>
          <p:nvPr/>
        </p:nvCxnSpPr>
        <p:spPr>
          <a:xfrm>
            <a:off x="1187624" y="1772816"/>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Altbilgi Yer Tutucusu"/>
          <p:cNvSpPr>
            <a:spLocks noGrp="1"/>
          </p:cNvSpPr>
          <p:nvPr>
            <p:ph type="ftr" sz="quarter" idx="11"/>
          </p:nvPr>
        </p:nvSpPr>
        <p:spPr/>
        <p:txBody>
          <a:bodyPr/>
          <a:lstStyle/>
          <a:p>
            <a:r>
              <a:rPr lang="tr-TR" dirty="0" smtClean="0"/>
              <a:t>OSMANİYE İLKOKULU</a:t>
            </a:r>
          </a:p>
        </p:txBody>
      </p:sp>
      <p:sp>
        <p:nvSpPr>
          <p:cNvPr id="20" name="19 Slayt Numarası Yer Tutucusu"/>
          <p:cNvSpPr>
            <a:spLocks noGrp="1"/>
          </p:cNvSpPr>
          <p:nvPr>
            <p:ph type="sldNum" sz="quarter" idx="12"/>
          </p:nvPr>
        </p:nvSpPr>
        <p:spPr/>
        <p:txBody>
          <a:bodyPr/>
          <a:lstStyle/>
          <a:p>
            <a:fld id="{9D8F4175-962E-41E7-A50F-4ADF61DA32C9}" type="slidenum">
              <a:rPr lang="tr-TR" smtClean="0"/>
              <a:pPr/>
              <a:t>8</a:t>
            </a:fld>
            <a:endParaRPr lang="tr-TR"/>
          </a:p>
        </p:txBody>
      </p:sp>
      <p:graphicFrame>
        <p:nvGraphicFramePr>
          <p:cNvPr id="19" name="8 Tablo"/>
          <p:cNvGraphicFramePr>
            <a:graphicFrameLocks noGrp="1"/>
          </p:cNvGraphicFramePr>
          <p:nvPr>
            <p:extLst>
              <p:ext uri="{D42A27DB-BD31-4B8C-83A1-F6EECF244321}">
                <p14:modId xmlns:p14="http://schemas.microsoft.com/office/powerpoint/2010/main" val="138734709"/>
              </p:ext>
            </p:extLst>
          </p:nvPr>
        </p:nvGraphicFramePr>
        <p:xfrm>
          <a:off x="4858558" y="1544981"/>
          <a:ext cx="3597400" cy="3295650"/>
        </p:xfrm>
        <a:graphic>
          <a:graphicData uri="http://schemas.openxmlformats.org/drawingml/2006/table">
            <a:tbl>
              <a:tblPr/>
              <a:tblGrid>
                <a:gridCol w="3597400"/>
              </a:tblGrid>
              <a:tr h="3295650">
                <a:tc>
                  <a:txBody>
                    <a:bodyPr/>
                    <a:lstStyle/>
                    <a:p>
                      <a:r>
                        <a:rPr lang="tr-TR" sz="1600" dirty="0" smtClean="0"/>
                        <a:t>2024-2025</a:t>
                      </a:r>
                      <a:r>
                        <a:rPr lang="tr-TR" sz="1600" baseline="0" dirty="0" smtClean="0"/>
                        <a:t> </a:t>
                      </a:r>
                      <a:r>
                        <a:rPr lang="tr-TR" sz="1600" baseline="0" dirty="0" smtClean="0"/>
                        <a:t>EĞİTİM-ÖĞRETİM </a:t>
                      </a:r>
                      <a:r>
                        <a:rPr lang="tr-TR" sz="1600" baseline="0" dirty="0" smtClean="0"/>
                        <a:t>YILI</a:t>
                      </a:r>
                    </a:p>
                    <a:p>
                      <a:r>
                        <a:rPr lang="tr-TR" sz="1600" dirty="0" smtClean="0"/>
                        <a:t>12</a:t>
                      </a:r>
                      <a:r>
                        <a:rPr lang="tr-TR" sz="1600" baseline="0" dirty="0" smtClean="0"/>
                        <a:t> </a:t>
                      </a:r>
                      <a:r>
                        <a:rPr lang="tr-TR" sz="1600" baseline="0" dirty="0" smtClean="0"/>
                        <a:t>derslik </a:t>
                      </a:r>
                    </a:p>
                    <a:p>
                      <a:r>
                        <a:rPr lang="tr-TR" sz="1600" baseline="0" dirty="0" smtClean="0"/>
                        <a:t>3 idareci odası</a:t>
                      </a:r>
                    </a:p>
                    <a:p>
                      <a:r>
                        <a:rPr lang="tr-TR" sz="1600" baseline="0" dirty="0" smtClean="0"/>
                        <a:t>Mescit   Toplantı salonu</a:t>
                      </a:r>
                    </a:p>
                    <a:p>
                      <a:r>
                        <a:rPr lang="tr-TR" sz="1600" baseline="0" dirty="0" smtClean="0"/>
                        <a:t>Öğretmenler  odası</a:t>
                      </a:r>
                    </a:p>
                    <a:p>
                      <a:r>
                        <a:rPr lang="tr-TR" sz="1600" baseline="0" dirty="0" smtClean="0"/>
                        <a:t>Rehberlik Sevisi</a:t>
                      </a:r>
                    </a:p>
                    <a:p>
                      <a:r>
                        <a:rPr lang="tr-TR" sz="1600" baseline="0" dirty="0" smtClean="0"/>
                        <a:t>WC ve Lavabolar</a:t>
                      </a:r>
                    </a:p>
                    <a:p>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41936" y="1"/>
            <a:ext cx="9185936" cy="500042"/>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OSMANİYE İLKOKULU MÜDÜRÜLÜĞÜ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9" name="Dikdörtgen 8"/>
          <p:cNvSpPr/>
          <p:nvPr/>
        </p:nvSpPr>
        <p:spPr>
          <a:xfrm>
            <a:off x="731574" y="571481"/>
            <a:ext cx="7392821" cy="307777"/>
          </a:xfrm>
          <a:prstGeom prst="rect">
            <a:avLst/>
          </a:prstGeom>
        </p:spPr>
        <p:txBody>
          <a:bodyPr wrap="square">
            <a:spAutoFit/>
          </a:bodyPr>
          <a:lstStyle/>
          <a:p>
            <a:pPr algn="ctr"/>
            <a:r>
              <a:rPr lang="tr-TR" sz="1400" b="1" dirty="0" smtClean="0">
                <a:solidFill>
                  <a:prstClr val="black"/>
                </a:solidFill>
                <a:latin typeface="Cambria" pitchFamily="18" charset="0"/>
              </a:rPr>
              <a:t>OSMANİYE  İLKOKULUNDA BULUNAN ÖĞRENCİ BİLGİLERİ</a:t>
            </a:r>
            <a:endParaRPr lang="tr-TR" sz="1400" b="1" dirty="0">
              <a:solidFill>
                <a:prstClr val="black"/>
              </a:solidFill>
              <a:latin typeface="Cambria"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316287358"/>
              </p:ext>
            </p:extLst>
          </p:nvPr>
        </p:nvGraphicFramePr>
        <p:xfrm>
          <a:off x="188930" y="857232"/>
          <a:ext cx="8955070" cy="3846148"/>
        </p:xfrm>
        <a:graphic>
          <a:graphicData uri="http://schemas.openxmlformats.org/drawingml/2006/table">
            <a:tbl>
              <a:tblPr firstRow="1" firstCol="1" bandRow="1"/>
              <a:tblGrid>
                <a:gridCol w="532650"/>
                <a:gridCol w="361900"/>
                <a:gridCol w="361900"/>
                <a:gridCol w="361900"/>
                <a:gridCol w="219088"/>
                <a:gridCol w="142812"/>
                <a:gridCol w="145220"/>
                <a:gridCol w="126508"/>
                <a:gridCol w="271728"/>
                <a:gridCol w="271728"/>
                <a:gridCol w="222297"/>
                <a:gridCol w="271728"/>
                <a:gridCol w="271728"/>
                <a:gridCol w="222297"/>
                <a:gridCol w="271728"/>
                <a:gridCol w="222297"/>
                <a:gridCol w="249127"/>
                <a:gridCol w="335138"/>
                <a:gridCol w="268185"/>
                <a:gridCol w="251881"/>
                <a:gridCol w="271728"/>
                <a:gridCol w="271728"/>
                <a:gridCol w="271728"/>
                <a:gridCol w="271728"/>
                <a:gridCol w="264031"/>
                <a:gridCol w="271728"/>
                <a:gridCol w="260281"/>
                <a:gridCol w="260281"/>
                <a:gridCol w="271728"/>
                <a:gridCol w="331595"/>
                <a:gridCol w="272230"/>
                <a:gridCol w="277222"/>
                <a:gridCol w="277222"/>
              </a:tblGrid>
              <a:tr h="280840">
                <a:tc gridSpan="31">
                  <a:txBody>
                    <a:bodyPr/>
                    <a:lstStyle/>
                    <a:p>
                      <a:pPr marL="180975" lvl="0" indent="0" algn="l">
                        <a:lnSpc>
                          <a:spcPct val="115000"/>
                        </a:lnSpc>
                        <a:spcAft>
                          <a:spcPts val="0"/>
                        </a:spcAft>
                        <a:buSzPts val="1200"/>
                        <a:buFont typeface="Calibri"/>
                        <a:buNone/>
                      </a:pPr>
                      <a:r>
                        <a:rPr lang="tr-TR" sz="900" b="1" dirty="0" smtClean="0">
                          <a:solidFill>
                            <a:srgbClr val="FFFFFF"/>
                          </a:solidFill>
                          <a:effectLst/>
                          <a:latin typeface="Calibri"/>
                          <a:ea typeface="Calibri"/>
                          <a:cs typeface="Calibri"/>
                        </a:rPr>
                        <a:t>A.</a:t>
                      </a:r>
                      <a:r>
                        <a:rPr lang="tr-TR" sz="900" b="1" baseline="0" dirty="0" smtClean="0">
                          <a:solidFill>
                            <a:srgbClr val="FFFFFF"/>
                          </a:solidFill>
                          <a:effectLst/>
                          <a:latin typeface="Calibri"/>
                          <a:ea typeface="Calibri"/>
                          <a:cs typeface="Calibri"/>
                        </a:rPr>
                        <a:t> ÖĞRENCİ BİLGİLERİ (OKUL ÖNCESİ-İLKOKUL- ORTAOKUL-LİSE İÇİN DÜZENLEYİNİZ)</a:t>
                      </a: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352570">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1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2019-2020 </a:t>
                      </a:r>
                      <a:r>
                        <a:rPr lang="tr-TR" sz="900" baseline="0" dirty="0" smtClean="0">
                          <a:effectLst/>
                          <a:latin typeface="Times New Roman"/>
                          <a:ea typeface="Times New Roman"/>
                        </a:rPr>
                        <a:t>EĞİTİM- ÖĞRETİM YILI</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a:spcAft>
                          <a:spcPts val="0"/>
                        </a:spcAft>
                      </a:pPr>
                      <a:r>
                        <a:rPr lang="tr-TR" sz="900" dirty="0" smtClean="0">
                          <a:effectLst/>
                          <a:latin typeface="Times New Roman"/>
                          <a:ea typeface="Times New Roman"/>
                        </a:rPr>
                        <a:t>2020-2021  </a:t>
                      </a:r>
                      <a:r>
                        <a:rPr lang="tr-TR" sz="900" baseline="0" dirty="0" smtClean="0">
                          <a:effectLst/>
                          <a:latin typeface="Times New Roman"/>
                          <a:ea typeface="Times New Roman"/>
                        </a:rPr>
                        <a:t>EĞİTİM- ÖĞRETİM YILI</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A.SNF.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a:t>
                      </a:r>
                      <a:r>
                        <a:rPr lang="tr-TR" sz="900" baseline="0" dirty="0" smtClean="0">
                          <a:effectLst/>
                          <a:latin typeface="Times New Roman"/>
                          <a:ea typeface="Times New Roman"/>
                        </a:rPr>
                        <a:t> SNF.</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4650">
                <a:tc>
                  <a:txBody>
                    <a:bodyPr/>
                    <a:lstStyle/>
                    <a:p>
                      <a:pPr algn="ctr">
                        <a:spcAft>
                          <a:spcPts val="0"/>
                        </a:spcAft>
                      </a:pPr>
                      <a:r>
                        <a:rPr lang="tr-TR" sz="900" b="0" dirty="0" smtClean="0">
                          <a:effectLst/>
                          <a:latin typeface="Times New Roman"/>
                          <a:ea typeface="Times New Roman"/>
                        </a:rPr>
                        <a:t>ÖĞRENCİ SAYISI</a:t>
                      </a: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62</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51</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113</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80</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effectLst/>
                          <a:latin typeface="Times New Roman"/>
                          <a:ea typeface="Times New Roman"/>
                        </a:rPr>
                        <a:t>76</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pPr>
                        <a:spcAft>
                          <a:spcPts val="0"/>
                        </a:spcAft>
                      </a:pPr>
                      <a:r>
                        <a:rPr lang="tr-TR" sz="800" dirty="0" smtClean="0">
                          <a:effectLst/>
                          <a:latin typeface="Times New Roman"/>
                          <a:ea typeface="Times New Roman"/>
                        </a:rPr>
                        <a:t>156</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92</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87</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179</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97</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73</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170</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83</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68</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800" dirty="0" smtClean="0">
                          <a:effectLst/>
                          <a:latin typeface="Times New Roman"/>
                          <a:ea typeface="Times New Roman"/>
                        </a:rPr>
                        <a:t>151</a:t>
                      </a:r>
                      <a:endParaRPr lang="tr-TR" sz="8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13372">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2021-2022</a:t>
                      </a:r>
                      <a:r>
                        <a:rPr lang="tr-TR" sz="900" baseline="0" dirty="0" smtClean="0">
                          <a:effectLst/>
                          <a:latin typeface="Times New Roman"/>
                          <a:ea typeface="Times New Roman"/>
                        </a:rPr>
                        <a:t> EĞİTİM- ÖĞRETİM YILI</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2022-2023 EĞİTİM- ÖĞRETİM YILI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a:t>
                      </a:r>
                      <a:r>
                        <a:rPr lang="tr-TR" sz="900" baseline="0" dirty="0" smtClean="0">
                          <a:effectLst/>
                          <a:latin typeface="Times New Roman"/>
                          <a:ea typeface="Times New Roman"/>
                        </a:rPr>
                        <a:t> SNF.</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A.SNF.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gridSpan="2">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92780">
                <a:tc>
                  <a:txBody>
                    <a:bodyPr/>
                    <a:lstStyle/>
                    <a:p>
                      <a:pPr algn="ctr">
                        <a:spcAft>
                          <a:spcPts val="0"/>
                        </a:spcAft>
                      </a:pPr>
                      <a:r>
                        <a:rPr lang="tr-TR" sz="900" b="0" dirty="0" smtClean="0">
                          <a:effectLst/>
                          <a:latin typeface="Times New Roman"/>
                          <a:ea typeface="Times New Roman"/>
                        </a:rPr>
                        <a:t>ÖĞRENCİ SAYISI</a:t>
                      </a: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r>
                        <a:rPr lang="tr-TR" sz="800" dirty="0" smtClean="0"/>
                        <a:t>55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66</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121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r>
                        <a:rPr lang="tr-TR" sz="800" dirty="0" smtClean="0"/>
                        <a:t>83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2">
                  <a:txBody>
                    <a:bodyPr/>
                    <a:lstStyle/>
                    <a:p>
                      <a:r>
                        <a:rPr lang="tr-TR" sz="800" dirty="0" smtClean="0"/>
                        <a:t>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a:txBody>
                    <a:bodyPr/>
                    <a:lstStyle/>
                    <a:p>
                      <a:r>
                        <a:rPr lang="tr-TR" sz="800" dirty="0" smtClean="0"/>
                        <a:t>148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47</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51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98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70</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145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91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80</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171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66</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129</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80</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155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83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148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48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49</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97</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72</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143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8" name="Slayt Numarası Yer Tutucusu 4"/>
          <p:cNvSpPr txBox="1">
            <a:spLocks/>
          </p:cNvSpPr>
          <p:nvPr/>
        </p:nvSpPr>
        <p:spPr>
          <a:xfrm>
            <a:off x="0" y="6412251"/>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r>
              <a:rPr lang="tr-TR" sz="1100" dirty="0" smtClean="0">
                <a:solidFill>
                  <a:prstClr val="white">
                    <a:lumMod val="75000"/>
                  </a:prstClr>
                </a:solidFill>
              </a:rPr>
              <a:t>             </a:t>
            </a:r>
            <a:endParaRPr lang="tr-TR" sz="1300" dirty="0">
              <a:solidFill>
                <a:prstClr val="black"/>
              </a:solidFill>
            </a:endParaRPr>
          </a:p>
        </p:txBody>
      </p:sp>
      <p:sp>
        <p:nvSpPr>
          <p:cNvPr id="14" name="13 Altbilgi Yer Tutucusu"/>
          <p:cNvSpPr>
            <a:spLocks noGrp="1"/>
          </p:cNvSpPr>
          <p:nvPr>
            <p:ph type="ftr" sz="quarter" idx="11"/>
          </p:nvPr>
        </p:nvSpPr>
        <p:spPr/>
        <p:txBody>
          <a:bodyPr/>
          <a:lstStyle/>
          <a:p>
            <a:r>
              <a:rPr lang="tr-TR" dirty="0" smtClean="0"/>
              <a:t>OSMANİYE İLKOKULU</a:t>
            </a:r>
          </a:p>
        </p:txBody>
      </p:sp>
      <p:sp>
        <p:nvSpPr>
          <p:cNvPr id="16" name="15 Slayt Numarası Yer Tutucusu"/>
          <p:cNvSpPr>
            <a:spLocks noGrp="1"/>
          </p:cNvSpPr>
          <p:nvPr>
            <p:ph type="sldNum" sz="quarter" idx="12"/>
          </p:nvPr>
        </p:nvSpPr>
        <p:spPr/>
        <p:txBody>
          <a:bodyPr/>
          <a:lstStyle/>
          <a:p>
            <a:fld id="{9D8F4175-962E-41E7-A50F-4ADF61DA32C9}" type="slidenum">
              <a:rPr lang="tr-TR" smtClean="0"/>
              <a:pPr/>
              <a:t>9</a:t>
            </a:fld>
            <a:endParaRPr lang="tr-TR"/>
          </a:p>
        </p:txBody>
      </p:sp>
      <p:graphicFrame>
        <p:nvGraphicFramePr>
          <p:cNvPr id="15" name="14 Tablo"/>
          <p:cNvGraphicFramePr>
            <a:graphicFrameLocks noGrp="1"/>
          </p:cNvGraphicFramePr>
          <p:nvPr>
            <p:extLst>
              <p:ext uri="{D42A27DB-BD31-4B8C-83A1-F6EECF244321}">
                <p14:modId xmlns:p14="http://schemas.microsoft.com/office/powerpoint/2010/main" val="513133994"/>
              </p:ext>
            </p:extLst>
          </p:nvPr>
        </p:nvGraphicFramePr>
        <p:xfrm>
          <a:off x="214282" y="4714884"/>
          <a:ext cx="4861774" cy="1670992"/>
        </p:xfrm>
        <a:graphic>
          <a:graphicData uri="http://schemas.openxmlformats.org/drawingml/2006/table">
            <a:tbl>
              <a:tblPr firstRow="1" firstCol="1" bandRow="1"/>
              <a:tblGrid>
                <a:gridCol w="532650"/>
                <a:gridCol w="361900"/>
                <a:gridCol w="361900"/>
                <a:gridCol w="361900"/>
                <a:gridCol w="219088"/>
                <a:gridCol w="142812"/>
                <a:gridCol w="145220"/>
                <a:gridCol w="126508"/>
                <a:gridCol w="271728"/>
                <a:gridCol w="271728"/>
                <a:gridCol w="222297"/>
                <a:gridCol w="271728"/>
                <a:gridCol w="271728"/>
                <a:gridCol w="222297"/>
                <a:gridCol w="271728"/>
                <a:gridCol w="222297"/>
                <a:gridCol w="249127"/>
                <a:gridCol w="335138"/>
              </a:tblGrid>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2023-2022</a:t>
                      </a:r>
                      <a:r>
                        <a:rPr lang="tr-TR" sz="900" baseline="0" dirty="0" smtClean="0">
                          <a:effectLst/>
                          <a:latin typeface="Times New Roman"/>
                          <a:ea typeface="Times New Roman"/>
                        </a:rPr>
                        <a:t>4  EĞİTİM- ÖĞRETİM YILI</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a:t>
                      </a:r>
                      <a:r>
                        <a:rPr lang="tr-TR" sz="900" baseline="0" dirty="0" smtClean="0">
                          <a:effectLst/>
                          <a:latin typeface="Times New Roman"/>
                          <a:ea typeface="Times New Roman"/>
                        </a:rPr>
                        <a:t> SNF.</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gridSpan="2">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92780">
                <a:tc>
                  <a:txBody>
                    <a:bodyPr/>
                    <a:lstStyle/>
                    <a:p>
                      <a:pPr algn="ctr">
                        <a:spcAft>
                          <a:spcPts val="0"/>
                        </a:spcAft>
                      </a:pPr>
                      <a:r>
                        <a:rPr lang="tr-TR" sz="900" b="0" dirty="0" smtClean="0">
                          <a:effectLst/>
                          <a:latin typeface="Times New Roman"/>
                          <a:ea typeface="Times New Roman"/>
                        </a:rPr>
                        <a:t>ÖĞRENCİ SAYISI</a:t>
                      </a: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r>
                        <a:rPr lang="tr-TR" sz="800" dirty="0" smtClean="0"/>
                        <a:t>57</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59</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116</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2">
                  <a:txBody>
                    <a:bodyPr/>
                    <a:lstStyle/>
                    <a:p>
                      <a:r>
                        <a:rPr lang="tr-TR" sz="800" dirty="0" smtClean="0"/>
                        <a:t>85</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gridSpan="2">
                  <a:txBody>
                    <a:bodyPr/>
                    <a:lstStyle/>
                    <a:p>
                      <a:r>
                        <a:rPr lang="tr-TR" sz="800" dirty="0" smtClean="0"/>
                        <a:t>77</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a:txBody>
                    <a:bodyPr/>
                    <a:lstStyle/>
                    <a:p>
                      <a:r>
                        <a:rPr lang="tr-TR" sz="800" dirty="0" smtClean="0"/>
                        <a:t>162</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81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78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159</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66</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88</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154</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49</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52</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101</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3739799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15934</TotalTime>
  <Words>1647</Words>
  <Application>Microsoft Office PowerPoint</Application>
  <PresentationFormat>Ekran Gösterisi (4:3)</PresentationFormat>
  <Paragraphs>1012</Paragraphs>
  <Slides>17</Slides>
  <Notes>2</Notes>
  <HiddenSlides>0</HiddenSlides>
  <MMClips>0</MMClips>
  <ScaleCrop>false</ScaleCrop>
  <HeadingPairs>
    <vt:vector size="6" baseType="variant">
      <vt:variant>
        <vt:lpstr>Kullanılan Yazı Tipleri</vt:lpstr>
      </vt:variant>
      <vt:variant>
        <vt:i4>12</vt:i4>
      </vt:variant>
      <vt:variant>
        <vt:lpstr>Tema</vt:lpstr>
      </vt:variant>
      <vt:variant>
        <vt:i4>3</vt:i4>
      </vt:variant>
      <vt:variant>
        <vt:lpstr>Slayt Başlıkları</vt:lpstr>
      </vt:variant>
      <vt:variant>
        <vt:i4>17</vt:i4>
      </vt:variant>
    </vt:vector>
  </HeadingPairs>
  <TitlesOfParts>
    <vt:vector size="32" baseType="lpstr">
      <vt:lpstr>PMingLiU</vt:lpstr>
      <vt:lpstr>Arial</vt:lpstr>
      <vt:lpstr>Calibri</vt:lpstr>
      <vt:lpstr>Cambria</vt:lpstr>
      <vt:lpstr>Gabriola</vt:lpstr>
      <vt:lpstr>Sakkal Majalla</vt:lpstr>
      <vt:lpstr>Symbol</vt:lpstr>
      <vt:lpstr>Times New Roman</vt:lpstr>
      <vt:lpstr>Tunga</vt:lpstr>
      <vt:lpstr>Verdana</vt:lpstr>
      <vt:lpstr>Wingdings</vt:lpstr>
      <vt:lpstr>Wingdings 2</vt:lpstr>
      <vt:lpstr>Ofis Teması</vt:lpstr>
      <vt:lpstr>Özel Tasarım</vt:lpstr>
      <vt:lpstr>Default Design</vt:lpstr>
      <vt:lpstr>BRİFİNG</vt:lpstr>
      <vt:lpstr>Okul /Kurum Haritası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Derslik – Şube- Öğrenci Sayıları </vt:lpstr>
      <vt:lpstr>Derslik – Şube- Öğrenci Sayıları </vt:lpstr>
      <vt:lpstr>Derslik, Okul ve Öğretmen Başına Düşen Öğrenci Sayısı</vt:lpstr>
      <vt:lpstr>Derslik İhtiyacı</vt:lpstr>
      <vt:lpstr>PowerPoint Sunusu</vt:lpstr>
      <vt:lpstr>SORUN VE ÇÖZÜM ÖNERİLERİ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Alaaddin DÖNER</dc:creator>
  <cp:lastModifiedBy>Acer</cp:lastModifiedBy>
  <cp:revision>704</cp:revision>
  <cp:lastPrinted>2024-10-07T09:47:24Z</cp:lastPrinted>
  <dcterms:created xsi:type="dcterms:W3CDTF">2010-12-28T08:13:00Z</dcterms:created>
  <dcterms:modified xsi:type="dcterms:W3CDTF">2024-10-07T09:49:08Z</dcterms:modified>
</cp:coreProperties>
</file>